
<file path=[Content_Types].xml><?xml version="1.0" encoding="utf-8"?>
<Types xmlns="http://schemas.openxmlformats.org/package/2006/content-types">
  <Default Extension="tmp" ContentType="image/png"/>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0" r:id="rId3"/>
    <p:sldId id="300" r:id="rId4"/>
    <p:sldId id="286" r:id="rId5"/>
    <p:sldId id="290" r:id="rId6"/>
    <p:sldId id="291" r:id="rId7"/>
    <p:sldId id="301" r:id="rId8"/>
    <p:sldId id="266" r:id="rId9"/>
    <p:sldId id="259" r:id="rId10"/>
    <p:sldId id="260" r:id="rId11"/>
    <p:sldId id="263" r:id="rId12"/>
    <p:sldId id="262" r:id="rId13"/>
    <p:sldId id="283" r:id="rId14"/>
    <p:sldId id="302" r:id="rId15"/>
    <p:sldId id="293" r:id="rId16"/>
    <p:sldId id="294" r:id="rId17"/>
    <p:sldId id="265" r:id="rId18"/>
    <p:sldId id="261" r:id="rId19"/>
    <p:sldId id="281" r:id="rId20"/>
    <p:sldId id="264" r:id="rId21"/>
    <p:sldId id="282" r:id="rId22"/>
    <p:sldId id="295" r:id="rId23"/>
    <p:sldId id="297" r:id="rId24"/>
    <p:sldId id="267" r:id="rId25"/>
    <p:sldId id="296" r:id="rId26"/>
    <p:sldId id="299" r:id="rId27"/>
    <p:sldId id="298" r:id="rId28"/>
    <p:sldId id="268" r:id="rId29"/>
    <p:sldId id="271" r:id="rId30"/>
    <p:sldId id="269" r:id="rId31"/>
    <p:sldId id="303" r:id="rId32"/>
    <p:sldId id="277" r:id="rId33"/>
    <p:sldId id="272" r:id="rId34"/>
    <p:sldId id="273" r:id="rId35"/>
    <p:sldId id="274" r:id="rId36"/>
    <p:sldId id="27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E8D89747-444C-4926-AD5B-AA6BBA7AAB6C}">
          <p14:sldIdLst>
            <p14:sldId id="256"/>
            <p14:sldId id="280"/>
          </p14:sldIdLst>
        </p14:section>
        <p14:section name="无标题节" id="{0F4120AC-E2D2-4E06-A59E-657AAB227B46}">
          <p14:sldIdLst>
            <p14:sldId id="300"/>
            <p14:sldId id="286"/>
            <p14:sldId id="290"/>
            <p14:sldId id="291"/>
          </p14:sldIdLst>
        </p14:section>
        <p14:section name="无标题节" id="{A02B6995-D413-4475-AEC8-406D3F3F16B6}">
          <p14:sldIdLst>
            <p14:sldId id="301"/>
            <p14:sldId id="266"/>
            <p14:sldId id="259"/>
            <p14:sldId id="260"/>
            <p14:sldId id="263"/>
            <p14:sldId id="262"/>
            <p14:sldId id="283"/>
          </p14:sldIdLst>
        </p14:section>
        <p14:section name="无标题节" id="{E628EA50-A12F-46A0-BF47-00A2506BF778}">
          <p14:sldIdLst>
            <p14:sldId id="302"/>
            <p14:sldId id="293"/>
            <p14:sldId id="294"/>
            <p14:sldId id="265"/>
            <p14:sldId id="261"/>
            <p14:sldId id="281"/>
            <p14:sldId id="264"/>
            <p14:sldId id="282"/>
            <p14:sldId id="295"/>
            <p14:sldId id="297"/>
            <p14:sldId id="267"/>
            <p14:sldId id="296"/>
            <p14:sldId id="299"/>
            <p14:sldId id="298"/>
            <p14:sldId id="268"/>
            <p14:sldId id="271"/>
            <p14:sldId id="269"/>
            <p14:sldId id="303"/>
            <p14:sldId id="277"/>
            <p14:sldId id="272"/>
            <p14:sldId id="273"/>
            <p14:sldId id="274"/>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090" autoAdjust="0"/>
  </p:normalViewPr>
  <p:slideViewPr>
    <p:cSldViewPr snapToGrid="0">
      <p:cViewPr>
        <p:scale>
          <a:sx n="75" d="100"/>
          <a:sy n="75" d="100"/>
        </p:scale>
        <p:origin x="191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95084E-7E94-4D70-ACD9-5C07B771746D}" type="datetimeFigureOut">
              <a:rPr lang="zh-CN" altLang="en-US" smtClean="0"/>
              <a:t>2017/8/3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9B8477-7BD6-4E0E-A1F1-ABEFC67D9D98}" type="slidenum">
              <a:rPr lang="zh-CN" altLang="en-US" smtClean="0"/>
              <a:t>‹#›</a:t>
            </a:fld>
            <a:endParaRPr lang="zh-CN" altLang="en-US"/>
          </a:p>
        </p:txBody>
      </p:sp>
    </p:spTree>
    <p:extLst>
      <p:ext uri="{BB962C8B-B14F-4D97-AF65-F5344CB8AC3E}">
        <p14:creationId xmlns:p14="http://schemas.microsoft.com/office/powerpoint/2010/main" val="2294732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a:t>
            </a:fld>
            <a:endParaRPr lang="zh-CN" altLang="en-US"/>
          </a:p>
        </p:txBody>
      </p:sp>
    </p:spTree>
    <p:extLst>
      <p:ext uri="{BB962C8B-B14F-4D97-AF65-F5344CB8AC3E}">
        <p14:creationId xmlns:p14="http://schemas.microsoft.com/office/powerpoint/2010/main" val="33134531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10</a:t>
            </a:fld>
            <a:endParaRPr lang="zh-CN" altLang="en-US"/>
          </a:p>
        </p:txBody>
      </p:sp>
    </p:spTree>
    <p:extLst>
      <p:ext uri="{BB962C8B-B14F-4D97-AF65-F5344CB8AC3E}">
        <p14:creationId xmlns:p14="http://schemas.microsoft.com/office/powerpoint/2010/main" val="30546957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11</a:t>
            </a:fld>
            <a:endParaRPr lang="zh-CN" altLang="en-US"/>
          </a:p>
        </p:txBody>
      </p:sp>
    </p:spTree>
    <p:extLst>
      <p:ext uri="{BB962C8B-B14F-4D97-AF65-F5344CB8AC3E}">
        <p14:creationId xmlns:p14="http://schemas.microsoft.com/office/powerpoint/2010/main" val="2503810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12</a:t>
            </a:fld>
            <a:endParaRPr lang="zh-CN" altLang="en-US"/>
          </a:p>
        </p:txBody>
      </p:sp>
    </p:spTree>
    <p:extLst>
      <p:ext uri="{BB962C8B-B14F-4D97-AF65-F5344CB8AC3E}">
        <p14:creationId xmlns:p14="http://schemas.microsoft.com/office/powerpoint/2010/main" val="7253019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13</a:t>
            </a:fld>
            <a:endParaRPr lang="zh-CN" altLang="en-US"/>
          </a:p>
        </p:txBody>
      </p:sp>
    </p:spTree>
    <p:extLst>
      <p:ext uri="{BB962C8B-B14F-4D97-AF65-F5344CB8AC3E}">
        <p14:creationId xmlns:p14="http://schemas.microsoft.com/office/powerpoint/2010/main" val="30609245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14</a:t>
            </a:fld>
            <a:endParaRPr lang="zh-CN" altLang="en-US"/>
          </a:p>
        </p:txBody>
      </p:sp>
    </p:spTree>
    <p:extLst>
      <p:ext uri="{BB962C8B-B14F-4D97-AF65-F5344CB8AC3E}">
        <p14:creationId xmlns:p14="http://schemas.microsoft.com/office/powerpoint/2010/main" val="28672508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15</a:t>
            </a:fld>
            <a:endParaRPr lang="zh-CN" altLang="en-US"/>
          </a:p>
        </p:txBody>
      </p:sp>
    </p:spTree>
    <p:extLst>
      <p:ext uri="{BB962C8B-B14F-4D97-AF65-F5344CB8AC3E}">
        <p14:creationId xmlns:p14="http://schemas.microsoft.com/office/powerpoint/2010/main" val="2294860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16</a:t>
            </a:fld>
            <a:endParaRPr lang="zh-CN" altLang="en-US"/>
          </a:p>
        </p:txBody>
      </p:sp>
    </p:spTree>
    <p:extLst>
      <p:ext uri="{BB962C8B-B14F-4D97-AF65-F5344CB8AC3E}">
        <p14:creationId xmlns:p14="http://schemas.microsoft.com/office/powerpoint/2010/main" val="543914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17</a:t>
            </a:fld>
            <a:endParaRPr lang="zh-CN" altLang="en-US"/>
          </a:p>
        </p:txBody>
      </p:sp>
    </p:spTree>
    <p:extLst>
      <p:ext uri="{BB962C8B-B14F-4D97-AF65-F5344CB8AC3E}">
        <p14:creationId xmlns:p14="http://schemas.microsoft.com/office/powerpoint/2010/main" val="6180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18</a:t>
            </a:fld>
            <a:endParaRPr lang="zh-CN" altLang="en-US"/>
          </a:p>
        </p:txBody>
      </p:sp>
    </p:spTree>
    <p:extLst>
      <p:ext uri="{BB962C8B-B14F-4D97-AF65-F5344CB8AC3E}">
        <p14:creationId xmlns:p14="http://schemas.microsoft.com/office/powerpoint/2010/main" val="13386207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19</a:t>
            </a:fld>
            <a:endParaRPr lang="zh-CN" altLang="en-US"/>
          </a:p>
        </p:txBody>
      </p:sp>
    </p:spTree>
    <p:extLst>
      <p:ext uri="{BB962C8B-B14F-4D97-AF65-F5344CB8AC3E}">
        <p14:creationId xmlns:p14="http://schemas.microsoft.com/office/powerpoint/2010/main" val="1504771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a:t>
            </a:fld>
            <a:endParaRPr lang="zh-CN" altLang="en-US"/>
          </a:p>
        </p:txBody>
      </p:sp>
    </p:spTree>
    <p:extLst>
      <p:ext uri="{BB962C8B-B14F-4D97-AF65-F5344CB8AC3E}">
        <p14:creationId xmlns:p14="http://schemas.microsoft.com/office/powerpoint/2010/main" val="1510567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20</a:t>
            </a:fld>
            <a:endParaRPr lang="zh-CN" altLang="en-US"/>
          </a:p>
        </p:txBody>
      </p:sp>
    </p:spTree>
    <p:extLst>
      <p:ext uri="{BB962C8B-B14F-4D97-AF65-F5344CB8AC3E}">
        <p14:creationId xmlns:p14="http://schemas.microsoft.com/office/powerpoint/2010/main" val="15041502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21</a:t>
            </a:fld>
            <a:endParaRPr lang="zh-CN" altLang="en-US"/>
          </a:p>
        </p:txBody>
      </p:sp>
    </p:spTree>
    <p:extLst>
      <p:ext uri="{BB962C8B-B14F-4D97-AF65-F5344CB8AC3E}">
        <p14:creationId xmlns:p14="http://schemas.microsoft.com/office/powerpoint/2010/main" val="2221023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22</a:t>
            </a:fld>
            <a:endParaRPr lang="zh-CN" altLang="en-US"/>
          </a:p>
        </p:txBody>
      </p:sp>
    </p:spTree>
    <p:extLst>
      <p:ext uri="{BB962C8B-B14F-4D97-AF65-F5344CB8AC3E}">
        <p14:creationId xmlns:p14="http://schemas.microsoft.com/office/powerpoint/2010/main" val="460589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23</a:t>
            </a:fld>
            <a:endParaRPr lang="zh-CN" altLang="en-US"/>
          </a:p>
        </p:txBody>
      </p:sp>
    </p:spTree>
    <p:extLst>
      <p:ext uri="{BB962C8B-B14F-4D97-AF65-F5344CB8AC3E}">
        <p14:creationId xmlns:p14="http://schemas.microsoft.com/office/powerpoint/2010/main" val="3792475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24</a:t>
            </a:fld>
            <a:endParaRPr lang="zh-CN" altLang="en-US"/>
          </a:p>
        </p:txBody>
      </p:sp>
    </p:spTree>
    <p:extLst>
      <p:ext uri="{BB962C8B-B14F-4D97-AF65-F5344CB8AC3E}">
        <p14:creationId xmlns:p14="http://schemas.microsoft.com/office/powerpoint/2010/main" val="41875828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25</a:t>
            </a:fld>
            <a:endParaRPr lang="zh-CN" altLang="en-US"/>
          </a:p>
        </p:txBody>
      </p:sp>
    </p:spTree>
    <p:extLst>
      <p:ext uri="{BB962C8B-B14F-4D97-AF65-F5344CB8AC3E}">
        <p14:creationId xmlns:p14="http://schemas.microsoft.com/office/powerpoint/2010/main" val="1206621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26</a:t>
            </a:fld>
            <a:endParaRPr lang="zh-CN" altLang="en-US"/>
          </a:p>
        </p:txBody>
      </p:sp>
    </p:spTree>
    <p:extLst>
      <p:ext uri="{BB962C8B-B14F-4D97-AF65-F5344CB8AC3E}">
        <p14:creationId xmlns:p14="http://schemas.microsoft.com/office/powerpoint/2010/main" val="14297763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27</a:t>
            </a:fld>
            <a:endParaRPr lang="zh-CN" altLang="en-US"/>
          </a:p>
        </p:txBody>
      </p:sp>
    </p:spTree>
    <p:extLst>
      <p:ext uri="{BB962C8B-B14F-4D97-AF65-F5344CB8AC3E}">
        <p14:creationId xmlns:p14="http://schemas.microsoft.com/office/powerpoint/2010/main" val="145508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Discriminator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policeman: distinguish whether an image is sampled from dataset or is generated by the 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Generator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The thief: generate images that looks like samples of dataset to deceive the discriminator</a:t>
            </a:r>
          </a:p>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28</a:t>
            </a:fld>
            <a:endParaRPr lang="zh-CN" altLang="en-US"/>
          </a:p>
        </p:txBody>
      </p:sp>
    </p:spTree>
    <p:extLst>
      <p:ext uri="{BB962C8B-B14F-4D97-AF65-F5344CB8AC3E}">
        <p14:creationId xmlns:p14="http://schemas.microsoft.com/office/powerpoint/2010/main" val="39852557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29</a:t>
            </a:fld>
            <a:endParaRPr lang="zh-CN" altLang="en-US"/>
          </a:p>
        </p:txBody>
      </p:sp>
    </p:spTree>
    <p:extLst>
      <p:ext uri="{BB962C8B-B14F-4D97-AF65-F5344CB8AC3E}">
        <p14:creationId xmlns:p14="http://schemas.microsoft.com/office/powerpoint/2010/main" val="2813078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a:t>
            </a:fld>
            <a:endParaRPr lang="zh-CN" altLang="en-US"/>
          </a:p>
        </p:txBody>
      </p:sp>
    </p:spTree>
    <p:extLst>
      <p:ext uri="{BB962C8B-B14F-4D97-AF65-F5344CB8AC3E}">
        <p14:creationId xmlns:p14="http://schemas.microsoft.com/office/powerpoint/2010/main" val="39928322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30</a:t>
            </a:fld>
            <a:endParaRPr lang="zh-CN" altLang="en-US"/>
          </a:p>
        </p:txBody>
      </p:sp>
    </p:spTree>
    <p:extLst>
      <p:ext uri="{BB962C8B-B14F-4D97-AF65-F5344CB8AC3E}">
        <p14:creationId xmlns:p14="http://schemas.microsoft.com/office/powerpoint/2010/main" val="12790034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31</a:t>
            </a:fld>
            <a:endParaRPr lang="zh-CN" altLang="en-US"/>
          </a:p>
        </p:txBody>
      </p:sp>
    </p:spTree>
    <p:extLst>
      <p:ext uri="{BB962C8B-B14F-4D97-AF65-F5344CB8AC3E}">
        <p14:creationId xmlns:p14="http://schemas.microsoft.com/office/powerpoint/2010/main" val="28261294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US" altLang="zh-CN" sz="1200" b="1" kern="1200" dirty="0" smtClean="0">
                <a:solidFill>
                  <a:schemeClr val="tx1"/>
                </a:solidFill>
                <a:effectLst/>
                <a:latin typeface="+mn-lt"/>
                <a:ea typeface="+mn-ea"/>
                <a:cs typeface="+mn-cs"/>
              </a:rPr>
              <a:t>Residual blocks</a:t>
            </a:r>
            <a:endParaRPr lang="zh-CN"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 spired by Johnson et. al., in the bottleneck layers, residual blocks are added to transfer features of A image to features of B. </a:t>
            </a:r>
            <a:endParaRPr lang="zh-CN" altLang="zh-CN" sz="1200" kern="1200" dirty="0" smtClean="0">
              <a:solidFill>
                <a:schemeClr val="tx1"/>
              </a:solidFill>
              <a:effectLst/>
              <a:latin typeface="+mn-lt"/>
              <a:ea typeface="+mn-ea"/>
              <a:cs typeface="+mn-cs"/>
            </a:endParaRPr>
          </a:p>
          <a:p>
            <a:pPr lvl="0"/>
            <a:r>
              <a:rPr lang="en-US" altLang="zh-CN" sz="1200" b="1" kern="1200" dirty="0" smtClean="0">
                <a:solidFill>
                  <a:schemeClr val="tx1"/>
                </a:solidFill>
                <a:effectLst/>
                <a:latin typeface="+mn-lt"/>
                <a:ea typeface="+mn-ea"/>
                <a:cs typeface="+mn-cs"/>
              </a:rPr>
              <a:t>Instance normalization</a:t>
            </a:r>
            <a:endParaRPr lang="zh-CN" altLang="zh-CN" sz="1200" b="1"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Instance normalization is also unknown as contrast normalization. </a:t>
            </a:r>
            <a:r>
              <a:rPr lang="en-US" altLang="zh-CN" sz="1200" kern="1200" dirty="0" err="1" smtClean="0">
                <a:solidFill>
                  <a:schemeClr val="tx1"/>
                </a:solidFill>
                <a:effectLst/>
                <a:latin typeface="+mn-lt"/>
                <a:ea typeface="+mn-ea"/>
                <a:cs typeface="+mn-cs"/>
              </a:rPr>
              <a:t>CycleGANs</a:t>
            </a:r>
            <a:r>
              <a:rPr lang="en-US" altLang="zh-CN" sz="1200" kern="1200" dirty="0" smtClean="0">
                <a:solidFill>
                  <a:schemeClr val="tx1"/>
                </a:solidFill>
                <a:effectLst/>
                <a:latin typeface="+mn-lt"/>
                <a:ea typeface="+mn-ea"/>
                <a:cs typeface="+mn-cs"/>
              </a:rPr>
              <a:t> swap batch normalization with instance normalization in both training and testing time since we want to keep the </a:t>
            </a:r>
            <a:r>
              <a:rPr lang="en-US" altLang="zh-CN" sz="1200" b="1" kern="1200" dirty="0" smtClean="0">
                <a:solidFill>
                  <a:schemeClr val="tx1"/>
                </a:solidFill>
                <a:effectLst/>
                <a:latin typeface="+mn-lt"/>
                <a:ea typeface="+mn-ea"/>
                <a:cs typeface="+mn-cs"/>
              </a:rPr>
              <a:t>content</a:t>
            </a:r>
            <a:r>
              <a:rPr lang="en-US" altLang="zh-CN" sz="1200" kern="1200" dirty="0" smtClean="0">
                <a:solidFill>
                  <a:schemeClr val="tx1"/>
                </a:solidFill>
                <a:effectLst/>
                <a:latin typeface="+mn-lt"/>
                <a:ea typeface="+mn-ea"/>
                <a:cs typeface="+mn-cs"/>
              </a:rPr>
              <a:t> instead of </a:t>
            </a:r>
            <a:r>
              <a:rPr lang="en-US" altLang="zh-CN" sz="1200" b="1" kern="1200" dirty="0" smtClean="0">
                <a:solidFill>
                  <a:schemeClr val="tx1"/>
                </a:solidFill>
                <a:effectLst/>
                <a:latin typeface="+mn-lt"/>
                <a:ea typeface="+mn-ea"/>
                <a:cs typeface="+mn-cs"/>
              </a:rPr>
              <a:t>style</a:t>
            </a:r>
            <a:r>
              <a:rPr lang="en-US" altLang="zh-CN" sz="1200" kern="1200" dirty="0" smtClean="0">
                <a:solidFill>
                  <a:schemeClr val="tx1"/>
                </a:solidFill>
                <a:effectLst/>
                <a:latin typeface="+mn-lt"/>
                <a:ea typeface="+mn-ea"/>
                <a:cs typeface="+mn-cs"/>
              </a:rPr>
              <a:t> and contract is clearly not a part of content in the image.</a:t>
            </a:r>
            <a:endParaRPr lang="zh-CN" altLang="zh-CN" sz="1200" kern="1200" dirty="0" smtClean="0">
              <a:solidFill>
                <a:schemeClr val="tx1"/>
              </a:solidFill>
              <a:effectLst/>
              <a:latin typeface="+mn-lt"/>
              <a:ea typeface="+mn-ea"/>
              <a:cs typeface="+mn-cs"/>
            </a:endParaRPr>
          </a:p>
          <a:p>
            <a:pPr lvl="0"/>
            <a:r>
              <a:rPr lang="en-US" altLang="zh-CN" sz="1200" b="1" kern="1200" dirty="0" smtClean="0">
                <a:solidFill>
                  <a:schemeClr val="tx1"/>
                </a:solidFill>
                <a:effectLst/>
                <a:latin typeface="+mn-lt"/>
                <a:ea typeface="+mn-ea"/>
                <a:cs typeface="+mn-cs"/>
              </a:rPr>
              <a:t>Generated image pool</a:t>
            </a:r>
            <a:endParaRPr lang="zh-CN" altLang="zh-CN" sz="1200" b="1" kern="1200" dirty="0" smtClean="0">
              <a:solidFill>
                <a:schemeClr val="tx1"/>
              </a:solidFill>
              <a:effectLst/>
              <a:latin typeface="+mn-lt"/>
              <a:ea typeface="+mn-ea"/>
              <a:cs typeface="+mn-cs"/>
            </a:endParaRPr>
          </a:p>
          <a:p>
            <a:r>
              <a:rPr lang="en-US" altLang="zh-CN" sz="1200" kern="1200" dirty="0" err="1" smtClean="0">
                <a:solidFill>
                  <a:schemeClr val="tx1"/>
                </a:solidFill>
                <a:effectLst/>
                <a:latin typeface="+mn-lt"/>
                <a:ea typeface="+mn-ea"/>
                <a:cs typeface="+mn-cs"/>
              </a:rPr>
              <a:t>CycleGANs</a:t>
            </a:r>
            <a:r>
              <a:rPr lang="en-US" altLang="zh-CN" sz="1200" kern="1200" dirty="0" smtClean="0">
                <a:solidFill>
                  <a:schemeClr val="tx1"/>
                </a:solidFill>
                <a:effectLst/>
                <a:latin typeface="+mn-lt"/>
                <a:ea typeface="+mn-ea"/>
                <a:cs typeface="+mn-cs"/>
              </a:rPr>
              <a:t> discard both random vector and drop which introduce stochasticity in the training procedure and use the historical generated images to update the discriminators by maintaining a generated image pool with size of 50. The pool is filled with first generated 50 images and updated by replacing one of randomly selected images in it with the newly generated image.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32</a:t>
            </a:fld>
            <a:endParaRPr lang="zh-CN" altLang="en-US"/>
          </a:p>
        </p:txBody>
      </p:sp>
    </p:spTree>
    <p:extLst>
      <p:ext uri="{BB962C8B-B14F-4D97-AF65-F5344CB8AC3E}">
        <p14:creationId xmlns:p14="http://schemas.microsoft.com/office/powerpoint/2010/main" val="1441375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33</a:t>
            </a:fld>
            <a:endParaRPr lang="zh-CN" altLang="en-US"/>
          </a:p>
        </p:txBody>
      </p:sp>
    </p:spTree>
    <p:extLst>
      <p:ext uri="{BB962C8B-B14F-4D97-AF65-F5344CB8AC3E}">
        <p14:creationId xmlns:p14="http://schemas.microsoft.com/office/powerpoint/2010/main" val="3006376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34</a:t>
            </a:fld>
            <a:endParaRPr lang="zh-CN" altLang="en-US"/>
          </a:p>
        </p:txBody>
      </p:sp>
    </p:spTree>
    <p:extLst>
      <p:ext uri="{BB962C8B-B14F-4D97-AF65-F5344CB8AC3E}">
        <p14:creationId xmlns:p14="http://schemas.microsoft.com/office/powerpoint/2010/main" val="41961492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35</a:t>
            </a:fld>
            <a:endParaRPr lang="zh-CN" altLang="en-US"/>
          </a:p>
        </p:txBody>
      </p:sp>
    </p:spTree>
    <p:extLst>
      <p:ext uri="{BB962C8B-B14F-4D97-AF65-F5344CB8AC3E}">
        <p14:creationId xmlns:p14="http://schemas.microsoft.com/office/powerpoint/2010/main" val="6208774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36</a:t>
            </a:fld>
            <a:endParaRPr lang="zh-CN" altLang="en-US"/>
          </a:p>
        </p:txBody>
      </p:sp>
    </p:spTree>
    <p:extLst>
      <p:ext uri="{BB962C8B-B14F-4D97-AF65-F5344CB8AC3E}">
        <p14:creationId xmlns:p14="http://schemas.microsoft.com/office/powerpoint/2010/main" val="2634655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4</a:t>
            </a:fld>
            <a:endParaRPr lang="zh-CN" altLang="en-US"/>
          </a:p>
        </p:txBody>
      </p:sp>
    </p:spTree>
    <p:extLst>
      <p:ext uri="{BB962C8B-B14F-4D97-AF65-F5344CB8AC3E}">
        <p14:creationId xmlns:p14="http://schemas.microsoft.com/office/powerpoint/2010/main" val="1127621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5</a:t>
            </a:fld>
            <a:endParaRPr lang="zh-CN" altLang="en-US"/>
          </a:p>
        </p:txBody>
      </p:sp>
    </p:spTree>
    <p:extLst>
      <p:ext uri="{BB962C8B-B14F-4D97-AF65-F5344CB8AC3E}">
        <p14:creationId xmlns:p14="http://schemas.microsoft.com/office/powerpoint/2010/main" val="3906987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6</a:t>
            </a:fld>
            <a:endParaRPr lang="zh-CN" altLang="en-US"/>
          </a:p>
        </p:txBody>
      </p:sp>
    </p:spTree>
    <p:extLst>
      <p:ext uri="{BB962C8B-B14F-4D97-AF65-F5344CB8AC3E}">
        <p14:creationId xmlns:p14="http://schemas.microsoft.com/office/powerpoint/2010/main" val="14782093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B9B8477-7BD6-4E0E-A1F1-ABEFC67D9D98}" type="slidenum">
              <a:rPr lang="zh-CN" altLang="en-US" smtClean="0"/>
              <a:t>7</a:t>
            </a:fld>
            <a:endParaRPr lang="zh-CN" altLang="en-US"/>
          </a:p>
        </p:txBody>
      </p:sp>
    </p:spTree>
    <p:extLst>
      <p:ext uri="{BB962C8B-B14F-4D97-AF65-F5344CB8AC3E}">
        <p14:creationId xmlns:p14="http://schemas.microsoft.com/office/powerpoint/2010/main" val="1471775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8</a:t>
            </a:fld>
            <a:endParaRPr lang="zh-CN" altLang="en-US"/>
          </a:p>
        </p:txBody>
      </p:sp>
    </p:spTree>
    <p:extLst>
      <p:ext uri="{BB962C8B-B14F-4D97-AF65-F5344CB8AC3E}">
        <p14:creationId xmlns:p14="http://schemas.microsoft.com/office/powerpoint/2010/main" val="2970998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B9B8477-7BD6-4E0E-A1F1-ABEFC67D9D98}" type="slidenum">
              <a:rPr lang="zh-CN" altLang="en-US" smtClean="0"/>
              <a:t>9</a:t>
            </a:fld>
            <a:endParaRPr lang="zh-CN" altLang="en-US"/>
          </a:p>
        </p:txBody>
      </p:sp>
    </p:spTree>
    <p:extLst>
      <p:ext uri="{BB962C8B-B14F-4D97-AF65-F5344CB8AC3E}">
        <p14:creationId xmlns:p14="http://schemas.microsoft.com/office/powerpoint/2010/main" val="2940343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22909705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725792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061663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134835"/>
            <a:ext cx="10515600" cy="5042127"/>
          </a:xfrm>
        </p:spPr>
        <p:txBody>
          <a:bodyPr/>
          <a:lstStyle>
            <a:lvl1pPr marL="457200" indent="-457200">
              <a:buFont typeface="Wingdings" panose="05000000000000000000" pitchFamily="2" charset="2"/>
              <a:buChar char="l"/>
              <a:defRPr/>
            </a:lvl1pPr>
            <a:lvl2pPr marL="800100" indent="-342900">
              <a:buFont typeface="Arial" panose="020B0604020202020204" pitchFamily="34" charset="0"/>
              <a:buChar char="•"/>
              <a:defRPr/>
            </a:lvl2pPr>
          </a:lstStyle>
          <a:p>
            <a:pPr lvl="0"/>
            <a:r>
              <a:rPr lang="zh-CN" altLang="en-US" dirty="0" smtClean="0"/>
              <a:t>单击</a:t>
            </a:r>
            <a:r>
              <a:rPr lang="zh-CN" altLang="en-US" dirty="0" smtClean="0"/>
              <a:t>此处编辑母版文本样式</a:t>
            </a:r>
          </a:p>
          <a:p>
            <a:pPr lvl="1"/>
            <a:r>
              <a:rPr lang="zh-CN" altLang="en-US" dirty="0" smtClean="0"/>
              <a:t>第二</a:t>
            </a:r>
            <a:r>
              <a:rPr lang="zh-CN" altLang="en-US" dirty="0" smtClean="0"/>
              <a:t>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
        <p:nvSpPr>
          <p:cNvPr id="7" name="标题占位符 1"/>
          <p:cNvSpPr>
            <a:spLocks noGrp="1"/>
          </p:cNvSpPr>
          <p:nvPr>
            <p:ph type="title"/>
          </p:nvPr>
        </p:nvSpPr>
        <p:spPr>
          <a:xfrm>
            <a:off x="838200" y="244929"/>
            <a:ext cx="10515600" cy="661307"/>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371951361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4127522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8973184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28767330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738926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39724949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4000246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06DF47E1-1B71-4B90-8EC2-C90216667136}" type="datetimeFigureOut">
              <a:rPr lang="zh-CN" altLang="en-US" smtClean="0"/>
              <a:t>2017/8/3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1795136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DF47E1-1B71-4B90-8EC2-C90216667136}" type="datetimeFigureOut">
              <a:rPr lang="zh-CN" altLang="en-US" smtClean="0"/>
              <a:t>2017/8/3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DB781C-EDD3-41F6-BD90-17B80591FD31}" type="slidenum">
              <a:rPr lang="zh-CN" altLang="en-US" smtClean="0"/>
              <a:t>‹#›</a:t>
            </a:fld>
            <a:endParaRPr lang="zh-CN" altLang="en-US"/>
          </a:p>
        </p:txBody>
      </p:sp>
    </p:spTree>
    <p:extLst>
      <p:ext uri="{BB962C8B-B14F-4D97-AF65-F5344CB8AC3E}">
        <p14:creationId xmlns:p14="http://schemas.microsoft.com/office/powerpoint/2010/main" val="1916115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tmp"/><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1.JP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tmp"/><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tmp"/></Relationships>
</file>

<file path=ppt/slides/_rels/slide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tmp"/><Relationship Id="rId4" Type="http://schemas.openxmlformats.org/officeDocument/2006/relationships/image" Target="../media/image18.tmp"/></Relationships>
</file>

<file path=ppt/slides/_rels/slide2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tmp"/></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3.tmp"/><Relationship Id="rId4" Type="http://schemas.openxmlformats.org/officeDocument/2006/relationships/image" Target="../media/image20.tmp"/></Relationships>
</file>

<file path=ppt/slides/_rels/slide26.xml.rels><?xml version="1.0" encoding="UTF-8" standalone="yes"?>
<Relationships xmlns="http://schemas.openxmlformats.org/package/2006/relationships"><Relationship Id="rId3" Type="http://schemas.openxmlformats.org/officeDocument/2006/relationships/image" Target="../media/image22.tmp"/><Relationship Id="rId7" Type="http://schemas.openxmlformats.org/officeDocument/2006/relationships/image" Target="../media/image27.tmp"/><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6.tmp"/><Relationship Id="rId5" Type="http://schemas.openxmlformats.org/officeDocument/2006/relationships/image" Target="../media/image25.tmp"/><Relationship Id="rId4" Type="http://schemas.openxmlformats.org/officeDocument/2006/relationships/image" Target="../media/image24.tmp"/></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tmp"/></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tmp"/><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tmp"/></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mp"/><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tmp"/><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Sketch to Photo Translation</a:t>
            </a:r>
            <a:endParaRPr lang="zh-CN" altLang="en-US" dirty="0"/>
          </a:p>
        </p:txBody>
      </p:sp>
      <p:sp>
        <p:nvSpPr>
          <p:cNvPr id="3" name="副标题 2"/>
          <p:cNvSpPr>
            <a:spLocks noGrp="1"/>
          </p:cNvSpPr>
          <p:nvPr>
            <p:ph type="subTitle" idx="1"/>
          </p:nvPr>
        </p:nvSpPr>
        <p:spPr/>
        <p:txBody>
          <a:bodyPr/>
          <a:lstStyle/>
          <a:p>
            <a:r>
              <a:rPr lang="en-US" altLang="zh-CN" dirty="0" smtClean="0"/>
              <a:t>Yuhang </a:t>
            </a:r>
            <a:r>
              <a:rPr lang="en-US" altLang="zh-CN" dirty="0" smtClean="0"/>
              <a:t>Li, </a:t>
            </a:r>
            <a:r>
              <a:rPr lang="en-US" altLang="zh-CN" dirty="0" err="1" smtClean="0"/>
              <a:t>Xuejin</a:t>
            </a:r>
            <a:r>
              <a:rPr lang="en-US" altLang="zh-CN" dirty="0" smtClean="0"/>
              <a:t> Chen, </a:t>
            </a:r>
            <a:r>
              <a:rPr lang="en-US" altLang="zh-CN" dirty="0" err="1" smtClean="0"/>
              <a:t>Xiangxiang</a:t>
            </a:r>
            <a:r>
              <a:rPr lang="en-US" altLang="zh-CN" dirty="0" smtClean="0"/>
              <a:t> Wang, Sing Bing Kang</a:t>
            </a:r>
            <a:endParaRPr lang="zh-CN" altLang="en-US" dirty="0"/>
          </a:p>
        </p:txBody>
      </p:sp>
    </p:spTree>
    <p:extLst>
      <p:ext uri="{BB962C8B-B14F-4D97-AF65-F5344CB8AC3E}">
        <p14:creationId xmlns:p14="http://schemas.microsoft.com/office/powerpoint/2010/main" val="14966143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Characteristic of Sketch</a:t>
            </a:r>
            <a:endParaRPr lang="zh-CN" altLang="en-US" dirty="0"/>
          </a:p>
        </p:txBody>
      </p:sp>
      <p:sp>
        <p:nvSpPr>
          <p:cNvPr id="3" name="内容占位符 2"/>
          <p:cNvSpPr>
            <a:spLocks noGrp="1"/>
          </p:cNvSpPr>
          <p:nvPr>
            <p:ph idx="1"/>
          </p:nvPr>
        </p:nvSpPr>
        <p:spPr>
          <a:xfrm>
            <a:off x="838200" y="996043"/>
            <a:ext cx="7530737" cy="5180920"/>
          </a:xfrm>
        </p:spPr>
        <p:txBody>
          <a:bodyPr/>
          <a:lstStyle/>
          <a:p>
            <a:r>
              <a:rPr lang="en-US" altLang="zh-CN" dirty="0" smtClean="0"/>
              <a:t>Iconic</a:t>
            </a:r>
          </a:p>
          <a:p>
            <a:pPr marL="457200" lvl="1" indent="0">
              <a:buNone/>
            </a:pPr>
            <a:r>
              <a:rPr lang="en-US" altLang="zh-CN" dirty="0" smtClean="0"/>
              <a:t>Sketches can be highly abstract.</a:t>
            </a:r>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t="2518" r="42948"/>
          <a:stretch/>
        </p:blipFill>
        <p:spPr>
          <a:xfrm>
            <a:off x="3413968" y="1933851"/>
            <a:ext cx="4145073" cy="3993231"/>
          </a:xfrm>
          <a:prstGeom prst="rect">
            <a:avLst/>
          </a:prstGeom>
        </p:spPr>
      </p:pic>
    </p:spTree>
    <p:extLst>
      <p:ext uri="{BB962C8B-B14F-4D97-AF65-F5344CB8AC3E}">
        <p14:creationId xmlns:p14="http://schemas.microsoft.com/office/powerpoint/2010/main" val="16287860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Characteristic of Sketch</a:t>
            </a:r>
            <a:endParaRPr lang="zh-CN" altLang="en-US" dirty="0"/>
          </a:p>
        </p:txBody>
      </p:sp>
      <p:sp>
        <p:nvSpPr>
          <p:cNvPr id="3" name="内容占位符 2"/>
          <p:cNvSpPr>
            <a:spLocks noGrp="1"/>
          </p:cNvSpPr>
          <p:nvPr>
            <p:ph idx="1"/>
          </p:nvPr>
        </p:nvSpPr>
        <p:spPr>
          <a:xfrm>
            <a:off x="838200" y="996043"/>
            <a:ext cx="9783871" cy="1311728"/>
          </a:xfrm>
        </p:spPr>
        <p:txBody>
          <a:bodyPr/>
          <a:lstStyle/>
          <a:p>
            <a:r>
              <a:rPr lang="en-US" altLang="zh-CN" dirty="0" smtClean="0"/>
              <a:t>High intra-class </a:t>
            </a:r>
            <a:r>
              <a:rPr lang="en-US" altLang="zh-CN" dirty="0" smtClean="0"/>
              <a:t>variation</a:t>
            </a:r>
            <a:endParaRPr lang="en-US" altLang="zh-CN" dirty="0" smtClean="0"/>
          </a:p>
          <a:p>
            <a:pPr marL="457200" lvl="1" indent="0">
              <a:buNone/>
            </a:pPr>
            <a:r>
              <a:rPr lang="en-US" altLang="zh-CN" dirty="0" smtClean="0"/>
              <a:t>Sketches drawn by different people vary in the level of abstraction or deformation. </a:t>
            </a:r>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7989" y="2607164"/>
            <a:ext cx="5884821" cy="3324972"/>
          </a:xfrm>
          <a:prstGeom prst="rect">
            <a:avLst/>
          </a:prstGeom>
        </p:spPr>
      </p:pic>
    </p:spTree>
    <p:extLst>
      <p:ext uri="{BB962C8B-B14F-4D97-AF65-F5344CB8AC3E}">
        <p14:creationId xmlns:p14="http://schemas.microsoft.com/office/powerpoint/2010/main" val="59500585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Characteristic of Sketch</a:t>
            </a:r>
            <a:endParaRPr lang="zh-CN" altLang="en-US" dirty="0"/>
          </a:p>
        </p:txBody>
      </p:sp>
      <p:sp>
        <p:nvSpPr>
          <p:cNvPr id="3" name="内容占位符 2"/>
          <p:cNvSpPr>
            <a:spLocks noGrp="1"/>
          </p:cNvSpPr>
          <p:nvPr>
            <p:ph idx="1"/>
          </p:nvPr>
        </p:nvSpPr>
        <p:spPr>
          <a:xfrm>
            <a:off x="838200" y="996043"/>
            <a:ext cx="9324703" cy="5180920"/>
          </a:xfrm>
        </p:spPr>
        <p:txBody>
          <a:bodyPr/>
          <a:lstStyle/>
          <a:p>
            <a:r>
              <a:rPr lang="en-US" altLang="zh-CN" dirty="0" smtClean="0"/>
              <a:t>Lack of visual cues</a:t>
            </a:r>
          </a:p>
          <a:p>
            <a:pPr marL="457200" lvl="1" indent="0">
              <a:buNone/>
            </a:pPr>
            <a:r>
              <a:rPr lang="en-US" altLang="zh-CN" dirty="0" smtClean="0"/>
              <a:t>Sketches are lack of colors and textures compared to photos.</a:t>
            </a:r>
            <a:endParaRPr lang="zh-CN" altLang="en-US"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03863" y="2005819"/>
            <a:ext cx="6339839" cy="4463096"/>
          </a:xfrm>
          <a:prstGeom prst="rect">
            <a:avLst/>
          </a:prstGeom>
        </p:spPr>
      </p:pic>
    </p:spTree>
    <p:extLst>
      <p:ext uri="{BB962C8B-B14F-4D97-AF65-F5344CB8AC3E}">
        <p14:creationId xmlns:p14="http://schemas.microsoft.com/office/powerpoint/2010/main" val="29041512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Dataset</a:t>
            </a:r>
            <a:endParaRPr lang="zh-CN" altLang="en-US" dirty="0"/>
          </a:p>
        </p:txBody>
      </p:sp>
      <p:sp>
        <p:nvSpPr>
          <p:cNvPr id="3" name="内容占位符 2"/>
          <p:cNvSpPr>
            <a:spLocks noGrp="1"/>
          </p:cNvSpPr>
          <p:nvPr>
            <p:ph idx="1"/>
          </p:nvPr>
        </p:nvSpPr>
        <p:spPr>
          <a:xfrm>
            <a:off x="838200" y="1134835"/>
            <a:ext cx="5370278" cy="5042127"/>
          </a:xfrm>
        </p:spPr>
        <p:txBody>
          <a:bodyPr/>
          <a:lstStyle/>
          <a:p>
            <a:r>
              <a:rPr lang="en-US" altLang="zh-CN" dirty="0" smtClean="0"/>
              <a:t>TU-Berlin sketch dataset: a sketch dataset containing 250 categories and 80 sketches in each category.</a:t>
            </a:r>
          </a:p>
          <a:p>
            <a:r>
              <a:rPr lang="en-US" altLang="zh-CN" dirty="0" smtClean="0"/>
              <a:t>Fine-grain sketch dataset: paired fine-grain sketch and image of shoes and chairs.</a:t>
            </a:r>
            <a:endParaRPr lang="zh-CN" altLang="en-US" dirty="0"/>
          </a:p>
        </p:txBody>
      </p:sp>
      <p:pic>
        <p:nvPicPr>
          <p:cNvPr id="4" name="内容占位符 3"/>
          <p:cNvPicPr>
            <a:picLocks noChangeAspect="1"/>
          </p:cNvPicPr>
          <p:nvPr/>
        </p:nvPicPr>
        <p:blipFill rotWithShape="1">
          <a:blip r:embed="rId3">
            <a:extLst>
              <a:ext uri="{28A0092B-C50C-407E-A947-70E740481C1C}">
                <a14:useLocalDpi xmlns:a14="http://schemas.microsoft.com/office/drawing/2010/main" val="0"/>
              </a:ext>
            </a:extLst>
          </a:blip>
          <a:srcRect r="53385"/>
          <a:stretch/>
        </p:blipFill>
        <p:spPr>
          <a:xfrm>
            <a:off x="6884883" y="599997"/>
            <a:ext cx="4761089" cy="165363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4883" y="2253630"/>
            <a:ext cx="5022887" cy="2552060"/>
          </a:xfrm>
          <a:prstGeom prst="rect">
            <a:avLst/>
          </a:prstGeom>
        </p:spPr>
      </p:pic>
      <p:pic>
        <p:nvPicPr>
          <p:cNvPr id="6" name="内容占位符 3" descr="屏幕剪辑"/>
          <p:cNvPicPr>
            <a:picLocks noChangeAspect="1"/>
          </p:cNvPicPr>
          <p:nvPr/>
        </p:nvPicPr>
        <p:blipFill rotWithShape="1">
          <a:blip r:embed="rId5">
            <a:extLst>
              <a:ext uri="{28A0092B-C50C-407E-A947-70E740481C1C}">
                <a14:useLocalDpi xmlns:a14="http://schemas.microsoft.com/office/drawing/2010/main" val="0"/>
              </a:ext>
            </a:extLst>
          </a:blip>
          <a:srcRect r="35008" b="54156"/>
          <a:stretch/>
        </p:blipFill>
        <p:spPr>
          <a:xfrm>
            <a:off x="1815628" y="4031273"/>
            <a:ext cx="3415421" cy="2145689"/>
          </a:xfrm>
          <a:prstGeom prst="rect">
            <a:avLst/>
          </a:prstGeom>
        </p:spPr>
      </p:pic>
      <p:sp>
        <p:nvSpPr>
          <p:cNvPr id="7" name="矩形 6"/>
          <p:cNvSpPr/>
          <p:nvPr/>
        </p:nvSpPr>
        <p:spPr>
          <a:xfrm>
            <a:off x="2493731" y="6174852"/>
            <a:ext cx="2517099" cy="369332"/>
          </a:xfrm>
          <a:prstGeom prst="rect">
            <a:avLst/>
          </a:prstGeom>
        </p:spPr>
        <p:txBody>
          <a:bodyPr wrap="none">
            <a:spAutoFit/>
          </a:bodyPr>
          <a:lstStyle/>
          <a:p>
            <a:r>
              <a:rPr lang="en-US" altLang="zh-CN" dirty="0"/>
              <a:t>Fine-grain </a:t>
            </a:r>
            <a:r>
              <a:rPr lang="en-US" altLang="zh-CN" dirty="0" smtClean="0"/>
              <a:t>sketch dataset</a:t>
            </a:r>
            <a:endParaRPr lang="zh-CN" altLang="en-US" dirty="0"/>
          </a:p>
        </p:txBody>
      </p:sp>
      <p:sp>
        <p:nvSpPr>
          <p:cNvPr id="8" name="矩形 7"/>
          <p:cNvSpPr/>
          <p:nvPr/>
        </p:nvSpPr>
        <p:spPr>
          <a:xfrm>
            <a:off x="8733871" y="4770661"/>
            <a:ext cx="2459328" cy="369332"/>
          </a:xfrm>
          <a:prstGeom prst="rect">
            <a:avLst/>
          </a:prstGeom>
        </p:spPr>
        <p:txBody>
          <a:bodyPr wrap="none">
            <a:spAutoFit/>
          </a:bodyPr>
          <a:lstStyle/>
          <a:p>
            <a:r>
              <a:rPr lang="en-US" altLang="zh-CN" dirty="0" smtClean="0"/>
              <a:t>TU-Berlin sketch dataset</a:t>
            </a:r>
            <a:endParaRPr lang="zh-CN" altLang="en-US" dirty="0"/>
          </a:p>
        </p:txBody>
      </p:sp>
    </p:spTree>
    <p:extLst>
      <p:ext uri="{BB962C8B-B14F-4D97-AF65-F5344CB8AC3E}">
        <p14:creationId xmlns:p14="http://schemas.microsoft.com/office/powerpoint/2010/main" val="29832841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1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t>Related works</a:t>
            </a:r>
          </a:p>
          <a:p>
            <a:pPr lvl="2" indent="-457200"/>
            <a:r>
              <a:rPr lang="en-US" altLang="zh-CN" sz="2800" dirty="0" smtClean="0"/>
              <a:t>Sketch2Photo</a:t>
            </a:r>
          </a:p>
          <a:p>
            <a:pPr lvl="2" indent="-457200"/>
            <a:r>
              <a:rPr lang="en-US" altLang="zh-CN" sz="2800" dirty="0" smtClean="0"/>
              <a:t>Sketch-based classification</a:t>
            </a:r>
          </a:p>
          <a:p>
            <a:pPr lvl="2" indent="-457200"/>
            <a:r>
              <a:rPr lang="en-US" altLang="zh-CN" sz="2800" dirty="0" smtClean="0"/>
              <a:t>Sketch-based retrieval</a:t>
            </a:r>
          </a:p>
          <a:p>
            <a:pPr lvl="2" indent="-457200"/>
            <a:r>
              <a:rPr lang="en-US" altLang="zh-CN" sz="2800" dirty="0" smtClean="0"/>
              <a:t>Image-to-image translation</a:t>
            </a:r>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20054823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b="1" dirty="0"/>
              <a:t>Sketch2Photo: Internet Image </a:t>
            </a:r>
            <a:r>
              <a:rPr lang="en-US" altLang="zh-CN" b="1" dirty="0" smtClean="0"/>
              <a:t>Montage</a:t>
            </a:r>
            <a:endParaRPr lang="zh-CN" altLang="en-US" dirty="0"/>
          </a:p>
        </p:txBody>
      </p:sp>
      <p:sp>
        <p:nvSpPr>
          <p:cNvPr id="5" name="内容占位符 4"/>
          <p:cNvSpPr>
            <a:spLocks noGrp="1"/>
          </p:cNvSpPr>
          <p:nvPr>
            <p:ph idx="1"/>
          </p:nvPr>
        </p:nvSpPr>
        <p:spPr>
          <a:xfrm>
            <a:off x="838200" y="1134835"/>
            <a:ext cx="5662808" cy="5042127"/>
          </a:xfrm>
        </p:spPr>
        <p:txBody>
          <a:bodyPr/>
          <a:lstStyle/>
          <a:p>
            <a:r>
              <a:rPr lang="en-US" altLang="zh-CN" dirty="0" smtClean="0"/>
              <a:t>Generate a realistic image using a simple freehand sketch annotated with text labels.</a:t>
            </a:r>
          </a:p>
          <a:p>
            <a:pPr marL="457200" lvl="1" indent="0">
              <a:buNone/>
            </a:pPr>
            <a:endParaRPr lang="en-US" altLang="zh-CN" dirty="0"/>
          </a:p>
          <a:p>
            <a:r>
              <a:rPr lang="en-US" altLang="zh-CN" dirty="0" smtClean="0"/>
              <a:t>Text labeled sketch</a:t>
            </a:r>
          </a:p>
          <a:p>
            <a:endParaRPr lang="en-US" altLang="zh-CN" dirty="0" smtClean="0"/>
          </a:p>
          <a:p>
            <a:r>
              <a:rPr lang="en-US" altLang="zh-CN" dirty="0" smtClean="0"/>
              <a:t>Seamlessly stitching several photograph </a:t>
            </a:r>
          </a:p>
          <a:p>
            <a:pPr marL="0" indent="0">
              <a:buNone/>
            </a:pPr>
            <a:endParaRPr lang="en-US" altLang="zh-CN" dirty="0"/>
          </a:p>
        </p:txBody>
      </p:sp>
      <p:pic>
        <p:nvPicPr>
          <p:cNvPr id="6"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r="43222"/>
          <a:stretch/>
        </p:blipFill>
        <p:spPr>
          <a:xfrm>
            <a:off x="6746483" y="1371545"/>
            <a:ext cx="5140717" cy="2015684"/>
          </a:xfrm>
          <a:prstGeom prst="rect">
            <a:avLst/>
          </a:prstGeom>
        </p:spPr>
      </p:pic>
      <p:pic>
        <p:nvPicPr>
          <p:cNvPr id="7"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l="56776"/>
          <a:stretch/>
        </p:blipFill>
        <p:spPr>
          <a:xfrm>
            <a:off x="6746483" y="3387228"/>
            <a:ext cx="5140717" cy="2647743"/>
          </a:xfrm>
          <a:prstGeom prst="rect">
            <a:avLst/>
          </a:prstGeom>
        </p:spPr>
      </p:pic>
    </p:spTree>
    <p:extLst>
      <p:ext uri="{BB962C8B-B14F-4D97-AF65-F5344CB8AC3E}">
        <p14:creationId xmlns:p14="http://schemas.microsoft.com/office/powerpoint/2010/main" val="40214914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fontScale="90000"/>
          </a:bodyPr>
          <a:lstStyle/>
          <a:p>
            <a:r>
              <a:rPr lang="en-US" altLang="zh-CN" b="1" dirty="0"/>
              <a:t>Sketch2Photo: Internet Image </a:t>
            </a:r>
            <a:r>
              <a:rPr lang="en-US" altLang="zh-CN" b="1" dirty="0" smtClean="0"/>
              <a:t>Montage</a:t>
            </a:r>
            <a:endParaRPr lang="zh-CN" altLang="en-US" dirty="0"/>
          </a:p>
        </p:txBody>
      </p:sp>
      <p:sp>
        <p:nvSpPr>
          <p:cNvPr id="5" name="内容占位符 4"/>
          <p:cNvSpPr>
            <a:spLocks noGrp="1"/>
          </p:cNvSpPr>
          <p:nvPr>
            <p:ph idx="1"/>
          </p:nvPr>
        </p:nvSpPr>
        <p:spPr>
          <a:xfrm>
            <a:off x="838199" y="1134835"/>
            <a:ext cx="5908283" cy="5042127"/>
          </a:xfrm>
        </p:spPr>
        <p:txBody>
          <a:bodyPr/>
          <a:lstStyle/>
          <a:p>
            <a:r>
              <a:rPr lang="en-US" altLang="zh-CN" dirty="0" smtClean="0"/>
              <a:t>Generate a realistic image using a simple freehand sketch annotated with text labels.</a:t>
            </a:r>
          </a:p>
          <a:p>
            <a:pPr marL="457200" lvl="1" indent="0">
              <a:buNone/>
            </a:pPr>
            <a:endParaRPr lang="en-US" altLang="zh-CN" dirty="0"/>
          </a:p>
          <a:p>
            <a:r>
              <a:rPr lang="en-US" altLang="zh-CN" dirty="0" smtClean="0"/>
              <a:t>Text labeled sketch</a:t>
            </a:r>
          </a:p>
          <a:p>
            <a:pPr lvl="1"/>
            <a:r>
              <a:rPr lang="en-US" altLang="zh-CN" dirty="0" smtClean="0"/>
              <a:t>Labeling should be done automatically! (sketch classification)</a:t>
            </a:r>
            <a:endParaRPr lang="en-US" altLang="zh-CN" dirty="0"/>
          </a:p>
          <a:p>
            <a:r>
              <a:rPr lang="en-US" altLang="zh-CN" dirty="0" smtClean="0"/>
              <a:t>Seamlessly stitching several photograph</a:t>
            </a:r>
          </a:p>
          <a:p>
            <a:pPr lvl="1"/>
            <a:r>
              <a:rPr lang="en-US" altLang="zh-CN" dirty="0" smtClean="0"/>
              <a:t>We want generate a totally </a:t>
            </a:r>
            <a:r>
              <a:rPr lang="en-US" altLang="zh-CN" b="1" dirty="0" smtClean="0"/>
              <a:t>new</a:t>
            </a:r>
            <a:r>
              <a:rPr lang="en-US" altLang="zh-CN" dirty="0" smtClean="0"/>
              <a:t> image, rather than a combination of existing image parts.</a:t>
            </a:r>
          </a:p>
          <a:p>
            <a:pPr marL="0" indent="0">
              <a:buNone/>
            </a:pPr>
            <a:endParaRPr lang="en-US" altLang="zh-CN" dirty="0"/>
          </a:p>
        </p:txBody>
      </p:sp>
      <p:pic>
        <p:nvPicPr>
          <p:cNvPr id="6"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r="43222"/>
          <a:stretch/>
        </p:blipFill>
        <p:spPr>
          <a:xfrm>
            <a:off x="6746483" y="1371545"/>
            <a:ext cx="5140717" cy="2015684"/>
          </a:xfrm>
          <a:prstGeom prst="rect">
            <a:avLst/>
          </a:prstGeom>
        </p:spPr>
      </p:pic>
      <p:pic>
        <p:nvPicPr>
          <p:cNvPr id="7"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l="56776"/>
          <a:stretch/>
        </p:blipFill>
        <p:spPr>
          <a:xfrm>
            <a:off x="6746483" y="3387228"/>
            <a:ext cx="5140717" cy="2647743"/>
          </a:xfrm>
          <a:prstGeom prst="rect">
            <a:avLst/>
          </a:prstGeom>
        </p:spPr>
      </p:pic>
    </p:spTree>
    <p:extLst>
      <p:ext uri="{BB962C8B-B14F-4D97-AF65-F5344CB8AC3E}">
        <p14:creationId xmlns:p14="http://schemas.microsoft.com/office/powerpoint/2010/main" val="26488252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Sketch classification: </a:t>
            </a:r>
            <a:r>
              <a:rPr lang="en-US" altLang="zh-CN" dirty="0" err="1" smtClean="0"/>
              <a:t>SketchNet</a:t>
            </a:r>
            <a:endParaRPr lang="zh-CN" altLang="en-US" dirty="0"/>
          </a:p>
        </p:txBody>
      </p:sp>
      <p:sp>
        <p:nvSpPr>
          <p:cNvPr id="3" name="内容占位符 2"/>
          <p:cNvSpPr>
            <a:spLocks noGrp="1"/>
          </p:cNvSpPr>
          <p:nvPr>
            <p:ph idx="1"/>
          </p:nvPr>
        </p:nvSpPr>
        <p:spPr>
          <a:xfrm>
            <a:off x="838200" y="996043"/>
            <a:ext cx="9246326" cy="5180920"/>
          </a:xfrm>
        </p:spPr>
        <p:txBody>
          <a:bodyPr/>
          <a:lstStyle/>
          <a:p>
            <a:r>
              <a:rPr lang="en-US" altLang="zh-CN" dirty="0" smtClean="0"/>
              <a:t>Discover the discriminative structures of sketch images</a:t>
            </a:r>
          </a:p>
          <a:p>
            <a:r>
              <a:rPr lang="en-US" altLang="zh-CN" dirty="0" smtClean="0"/>
              <a:t>Triplet networks based on Siamese nets</a:t>
            </a:r>
          </a:p>
          <a:p>
            <a:r>
              <a:rPr lang="en-US" altLang="zh-CN" dirty="0" smtClean="0"/>
              <a:t>Weekly </a:t>
            </a:r>
            <a:r>
              <a:rPr lang="en-US" altLang="zh-CN" dirty="0" smtClean="0"/>
              <a:t>supervised: with the help of photo images</a:t>
            </a:r>
            <a:endParaRPr lang="en-US" altLang="zh-CN" dirty="0" smtClean="0"/>
          </a:p>
          <a:p>
            <a:pPr marL="0" indent="0">
              <a:buNone/>
            </a:pPr>
            <a:endParaRPr lang="en-US" altLang="zh-CN" dirty="0" smtClean="0"/>
          </a:p>
          <a:p>
            <a:endParaRPr lang="zh-CN" altLang="en-US" dirty="0"/>
          </a:p>
        </p:txBody>
      </p:sp>
      <p:pic>
        <p:nvPicPr>
          <p:cNvPr id="6" name="内容占位符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9183" y="2857061"/>
            <a:ext cx="4142938" cy="2761958"/>
          </a:xfrm>
          <a:prstGeom prst="rect">
            <a:avLst/>
          </a:prstGeom>
        </p:spPr>
      </p:pic>
      <p:sp>
        <p:nvSpPr>
          <p:cNvPr id="7" name="文本框 6"/>
          <p:cNvSpPr txBox="1"/>
          <p:nvPr/>
        </p:nvSpPr>
        <p:spPr>
          <a:xfrm>
            <a:off x="5624202" y="5889274"/>
            <a:ext cx="1760568" cy="369332"/>
          </a:xfrm>
          <a:prstGeom prst="rect">
            <a:avLst/>
          </a:prstGeom>
          <a:noFill/>
        </p:spPr>
        <p:txBody>
          <a:bodyPr wrap="square" rtlCol="0">
            <a:spAutoFit/>
          </a:bodyPr>
          <a:lstStyle/>
          <a:p>
            <a:r>
              <a:rPr lang="en-US" altLang="zh-CN" dirty="0">
                <a:effectLst/>
              </a:rPr>
              <a:t>H. Zhang </a:t>
            </a:r>
            <a:r>
              <a:rPr lang="en-US" altLang="zh-CN" i="1" dirty="0">
                <a:effectLst/>
              </a:rPr>
              <a:t>2016</a:t>
            </a:r>
            <a:endParaRPr lang="zh-CN" altLang="en-US" dirty="0"/>
          </a:p>
        </p:txBody>
      </p:sp>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771" y="3321187"/>
            <a:ext cx="6330159" cy="2297832"/>
          </a:xfrm>
          <a:prstGeom prst="rect">
            <a:avLst/>
          </a:prstGeom>
        </p:spPr>
      </p:pic>
    </p:spTree>
    <p:extLst>
      <p:ext uri="{BB962C8B-B14F-4D97-AF65-F5344CB8AC3E}">
        <p14:creationId xmlns:p14="http://schemas.microsoft.com/office/powerpoint/2010/main" val="11168460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Sketch classification: Sketch-a-Net</a:t>
            </a:r>
            <a:endParaRPr lang="zh-CN" altLang="en-US" dirty="0"/>
          </a:p>
        </p:txBody>
      </p:sp>
      <p:sp>
        <p:nvSpPr>
          <p:cNvPr id="3" name="内容占位符 2"/>
          <p:cNvSpPr>
            <a:spLocks noGrp="1"/>
          </p:cNvSpPr>
          <p:nvPr>
            <p:ph idx="1"/>
          </p:nvPr>
        </p:nvSpPr>
        <p:spPr>
          <a:xfrm>
            <a:off x="838200" y="996043"/>
            <a:ext cx="9246326" cy="5180920"/>
          </a:xfrm>
        </p:spPr>
        <p:txBody>
          <a:bodyPr/>
          <a:lstStyle/>
          <a:p>
            <a:r>
              <a:rPr lang="en-US" altLang="zh-CN" dirty="0" smtClean="0"/>
              <a:t>A novel method of data augmentation</a:t>
            </a:r>
          </a:p>
          <a:p>
            <a:r>
              <a:rPr lang="en-US" altLang="zh-CN" dirty="0" smtClean="0"/>
              <a:t>Bayesian fusion</a:t>
            </a:r>
          </a:p>
          <a:p>
            <a:r>
              <a:rPr lang="en-US" altLang="zh-CN" dirty="0" smtClean="0"/>
              <a:t>Multiple models of different scales</a:t>
            </a:r>
          </a:p>
          <a:p>
            <a:r>
              <a:rPr lang="en-US" altLang="zh-CN" dirty="0" smtClean="0"/>
              <a:t>Beats human in </a:t>
            </a:r>
            <a:r>
              <a:rPr lang="en-US" altLang="zh-CN" dirty="0" smtClean="0"/>
              <a:t>sketch classification </a:t>
            </a:r>
            <a:r>
              <a:rPr lang="en-US" altLang="zh-CN" dirty="0" smtClean="0"/>
              <a:t>performance </a:t>
            </a:r>
          </a:p>
          <a:p>
            <a:pPr marL="0" indent="0">
              <a:buNone/>
            </a:pPr>
            <a:endParaRPr lang="en-US" altLang="zh-CN" dirty="0" smtClean="0"/>
          </a:p>
          <a:p>
            <a:endParaRPr lang="zh-CN" altLang="en-US" dirty="0"/>
          </a:p>
        </p:txBody>
      </p:sp>
      <p:sp>
        <p:nvSpPr>
          <p:cNvPr id="8" name="文本框 7"/>
          <p:cNvSpPr txBox="1"/>
          <p:nvPr/>
        </p:nvSpPr>
        <p:spPr>
          <a:xfrm>
            <a:off x="4279626" y="6165336"/>
            <a:ext cx="2787380" cy="369332"/>
          </a:xfrm>
          <a:prstGeom prst="rect">
            <a:avLst/>
          </a:prstGeom>
          <a:noFill/>
        </p:spPr>
        <p:txBody>
          <a:bodyPr wrap="square" rtlCol="0">
            <a:spAutoFit/>
          </a:bodyPr>
          <a:lstStyle/>
          <a:p>
            <a:r>
              <a:rPr lang="en-US" altLang="zh-CN" dirty="0" smtClean="0">
                <a:effectLst/>
              </a:rPr>
              <a:t>Sketch-a-Net</a:t>
            </a:r>
            <a:r>
              <a:rPr lang="en-US" altLang="zh-CN" dirty="0" smtClean="0"/>
              <a:t>, </a:t>
            </a:r>
            <a:r>
              <a:rPr lang="en-US" altLang="zh-CN" dirty="0" smtClean="0">
                <a:effectLst/>
              </a:rPr>
              <a:t>Q. Yu 2016</a:t>
            </a:r>
            <a:endParaRPr lang="zh-CN" altLang="en-US" dirty="0"/>
          </a:p>
        </p:txBody>
      </p:sp>
      <p:pic>
        <p:nvPicPr>
          <p:cNvPr id="9" name="图片 8"/>
          <p:cNvPicPr>
            <a:picLocks noChangeAspect="1"/>
          </p:cNvPicPr>
          <p:nvPr/>
        </p:nvPicPr>
        <p:blipFill>
          <a:blip r:embed="rId3"/>
          <a:stretch>
            <a:fillRect/>
          </a:stretch>
        </p:blipFill>
        <p:spPr>
          <a:xfrm>
            <a:off x="2466590" y="3071783"/>
            <a:ext cx="7017044" cy="3011910"/>
          </a:xfrm>
          <a:prstGeom prst="rect">
            <a:avLst/>
          </a:prstGeom>
        </p:spPr>
      </p:pic>
    </p:spTree>
    <p:extLst>
      <p:ext uri="{BB962C8B-B14F-4D97-AF65-F5344CB8AC3E}">
        <p14:creationId xmlns:p14="http://schemas.microsoft.com/office/powerpoint/2010/main" val="38397261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a:t>Sketch classification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Summary and inspirations</a:t>
            </a:r>
          </a:p>
          <a:p>
            <a:r>
              <a:rPr lang="en-US" altLang="zh-CN" dirty="0" smtClean="0"/>
              <a:t>Deep neural networks are able to handle sketch classification.</a:t>
            </a:r>
          </a:p>
          <a:p>
            <a:r>
              <a:rPr lang="en-US" altLang="zh-CN" dirty="0" smtClean="0"/>
              <a:t>Sketches with high intra-class variance are still able to mapped together in specific embedding space.</a:t>
            </a:r>
          </a:p>
          <a:p>
            <a:r>
              <a:rPr lang="en-US" altLang="zh-CN" dirty="0" smtClean="0"/>
              <a:t>There should be no need to annotate the sketch with text label.</a:t>
            </a:r>
          </a:p>
        </p:txBody>
      </p:sp>
    </p:spTree>
    <p:extLst>
      <p:ext uri="{BB962C8B-B14F-4D97-AF65-F5344CB8AC3E}">
        <p14:creationId xmlns:p14="http://schemas.microsoft.com/office/powerpoint/2010/main" val="23299399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10000"/>
          </a:bodyPr>
          <a:lstStyle/>
          <a:p>
            <a:pPr marL="0" indent="0">
              <a:buNone/>
            </a:pPr>
            <a:r>
              <a:rPr lang="en-US" altLang="zh-CN" sz="3600" dirty="0" smtClean="0"/>
              <a:t>Original idea</a:t>
            </a:r>
          </a:p>
          <a:p>
            <a:pPr marL="0" indent="0">
              <a:buNone/>
            </a:pPr>
            <a:r>
              <a:rPr lang="en-US" altLang="zh-CN" sz="3600" dirty="0"/>
              <a:t>Sketch to Photo </a:t>
            </a:r>
            <a:r>
              <a:rPr lang="en-US" altLang="zh-CN" sz="3600" dirty="0" smtClean="0"/>
              <a:t>Translation</a:t>
            </a:r>
          </a:p>
          <a:p>
            <a:pPr lvl="2" indent="-457200"/>
            <a:r>
              <a:rPr lang="en-US" altLang="zh-CN" sz="2800" dirty="0" smtClean="0"/>
              <a:t>Problem definition</a:t>
            </a:r>
          </a:p>
          <a:p>
            <a:pPr lvl="2" indent="-457200"/>
            <a:r>
              <a:rPr lang="en-US" altLang="zh-CN" sz="2800" dirty="0" smtClean="0"/>
              <a:t>Why sketch?</a:t>
            </a:r>
          </a:p>
          <a:p>
            <a:pPr lvl="2" indent="-457200"/>
            <a:r>
              <a:rPr lang="en-US" altLang="zh-CN" sz="2800" dirty="0"/>
              <a:t>Characteristic of </a:t>
            </a:r>
            <a:r>
              <a:rPr lang="en-US" altLang="zh-CN" sz="2800" dirty="0" smtClean="0"/>
              <a:t>Sketch</a:t>
            </a:r>
            <a:endParaRPr lang="en-US" altLang="zh-CN" sz="3600" dirty="0" smtClean="0"/>
          </a:p>
          <a:p>
            <a:pPr marL="0" indent="0">
              <a:buNone/>
            </a:pPr>
            <a:r>
              <a:rPr lang="en-US" altLang="zh-CN" sz="3600" dirty="0" smtClean="0"/>
              <a:t>Related </a:t>
            </a:r>
            <a:r>
              <a:rPr lang="en-US" altLang="zh-CN" sz="3600" dirty="0" smtClean="0"/>
              <a:t>works</a:t>
            </a:r>
          </a:p>
          <a:p>
            <a:pPr lvl="2" indent="-457200"/>
            <a:r>
              <a:rPr lang="en-US" altLang="zh-CN" sz="2800" dirty="0" smtClean="0"/>
              <a:t>Sketch2Photo</a:t>
            </a:r>
          </a:p>
          <a:p>
            <a:pPr lvl="2" indent="-457200"/>
            <a:r>
              <a:rPr lang="en-US" altLang="zh-CN" sz="2800" dirty="0" smtClean="0"/>
              <a:t>Sketch-based classification</a:t>
            </a:r>
          </a:p>
          <a:p>
            <a:pPr lvl="2" indent="-457200"/>
            <a:r>
              <a:rPr lang="en-US" altLang="zh-CN" sz="2800" dirty="0" smtClean="0"/>
              <a:t>Sketch-based retrieval</a:t>
            </a:r>
          </a:p>
          <a:p>
            <a:pPr lvl="2" indent="-457200"/>
            <a:r>
              <a:rPr lang="en-US" altLang="zh-CN" sz="2800" dirty="0" smtClean="0"/>
              <a:t>Image-to-image translation</a:t>
            </a:r>
          </a:p>
          <a:p>
            <a:pPr marL="0" indent="0">
              <a:buNone/>
            </a:pPr>
            <a:r>
              <a:rPr lang="en-US" altLang="zh-CN" sz="3600" dirty="0" smtClean="0"/>
              <a:t>Exploration</a:t>
            </a:r>
          </a:p>
          <a:p>
            <a:pPr lvl="2" indent="-457200"/>
            <a:r>
              <a:rPr lang="en-US" altLang="zh-CN" sz="2800" dirty="0" err="1" smtClean="0"/>
              <a:t>CycleGAN</a:t>
            </a:r>
            <a:endParaRPr lang="en-US" altLang="zh-CN" sz="2800" dirty="0" smtClean="0"/>
          </a:p>
          <a:p>
            <a:pPr lvl="2" indent="-457200"/>
            <a:r>
              <a:rPr lang="en-US" altLang="zh-CN" sz="2800" dirty="0" err="1" smtClean="0"/>
              <a:t>DiscoGAN</a:t>
            </a:r>
            <a:endParaRPr lang="en-US" altLang="zh-CN" sz="2800" dirty="0" smtClean="0"/>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14880851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Sketch-based retrieval</a:t>
            </a:r>
            <a:endParaRPr lang="zh-CN" altLang="en-US" dirty="0"/>
          </a:p>
        </p:txBody>
      </p:sp>
      <p:sp>
        <p:nvSpPr>
          <p:cNvPr id="3" name="内容占位符 2"/>
          <p:cNvSpPr>
            <a:spLocks noGrp="1"/>
          </p:cNvSpPr>
          <p:nvPr>
            <p:ph idx="1"/>
          </p:nvPr>
        </p:nvSpPr>
        <p:spPr/>
        <p:txBody>
          <a:bodyPr/>
          <a:lstStyle/>
          <a:p>
            <a:r>
              <a:rPr lang="en-US" altLang="zh-CN" dirty="0" smtClean="0"/>
              <a:t>Sketch-based 3D model retrieval</a:t>
            </a:r>
          </a:p>
          <a:p>
            <a:r>
              <a:rPr lang="en-US" altLang="zh-CN" dirty="0" smtClean="0"/>
              <a:t>Sketch-based image retrieval</a:t>
            </a:r>
          </a:p>
          <a:p>
            <a:r>
              <a:rPr lang="en-US" altLang="zh-CN" dirty="0" smtClean="0"/>
              <a:t>Sketch-based fine-grain image retrieval</a:t>
            </a:r>
          </a:p>
          <a:p>
            <a:endParaRPr lang="zh-CN" altLang="en-US" dirty="0"/>
          </a:p>
        </p:txBody>
      </p:sp>
      <p:pic>
        <p:nvPicPr>
          <p:cNvPr id="4" name="内容占位符 3" descr="屏幕剪辑"/>
          <p:cNvPicPr>
            <a:picLocks noChangeAspect="1"/>
          </p:cNvPicPr>
          <p:nvPr/>
        </p:nvPicPr>
        <p:blipFill rotWithShape="1">
          <a:blip r:embed="rId3">
            <a:extLst>
              <a:ext uri="{28A0092B-C50C-407E-A947-70E740481C1C}">
                <a14:useLocalDpi xmlns:a14="http://schemas.microsoft.com/office/drawing/2010/main" val="0"/>
              </a:ext>
            </a:extLst>
          </a:blip>
          <a:srcRect r="61270" b="48003"/>
          <a:stretch/>
        </p:blipFill>
        <p:spPr>
          <a:xfrm>
            <a:off x="968093" y="3107413"/>
            <a:ext cx="3442740" cy="2402912"/>
          </a:xfrm>
          <a:prstGeom prst="rect">
            <a:avLst/>
          </a:prstGeom>
        </p:spPr>
      </p:pic>
      <p:pic>
        <p:nvPicPr>
          <p:cNvPr id="5" name="内容占位符 4" descr="屏幕剪辑"/>
          <p:cNvPicPr>
            <a:picLocks noChangeAspect="1"/>
          </p:cNvPicPr>
          <p:nvPr/>
        </p:nvPicPr>
        <p:blipFill rotWithShape="1">
          <a:blip r:embed="rId4">
            <a:extLst>
              <a:ext uri="{28A0092B-C50C-407E-A947-70E740481C1C}">
                <a14:useLocalDpi xmlns:a14="http://schemas.microsoft.com/office/drawing/2010/main" val="0"/>
              </a:ext>
            </a:extLst>
          </a:blip>
          <a:srcRect t="5622" r="54510" b="40516"/>
          <a:stretch/>
        </p:blipFill>
        <p:spPr>
          <a:xfrm>
            <a:off x="4748053" y="3184880"/>
            <a:ext cx="3025931" cy="2327647"/>
          </a:xfrm>
          <a:prstGeom prst="rect">
            <a:avLst/>
          </a:prstGeom>
        </p:spPr>
      </p:pic>
      <p:pic>
        <p:nvPicPr>
          <p:cNvPr id="6" name="内容占位符 3" descr="屏幕剪辑"/>
          <p:cNvPicPr>
            <a:picLocks noChangeAspect="1"/>
          </p:cNvPicPr>
          <p:nvPr/>
        </p:nvPicPr>
        <p:blipFill rotWithShape="1">
          <a:blip r:embed="rId5">
            <a:extLst>
              <a:ext uri="{28A0092B-C50C-407E-A947-70E740481C1C}">
                <a14:useLocalDpi xmlns:a14="http://schemas.microsoft.com/office/drawing/2010/main" val="0"/>
              </a:ext>
            </a:extLst>
          </a:blip>
          <a:srcRect r="35008" b="54156"/>
          <a:stretch/>
        </p:blipFill>
        <p:spPr>
          <a:xfrm>
            <a:off x="8551816" y="3275860"/>
            <a:ext cx="3415421" cy="2145689"/>
          </a:xfrm>
          <a:prstGeom prst="rect">
            <a:avLst/>
          </a:prstGeom>
        </p:spPr>
      </p:pic>
      <p:sp>
        <p:nvSpPr>
          <p:cNvPr id="7" name="矩形 6"/>
          <p:cNvSpPr/>
          <p:nvPr/>
        </p:nvSpPr>
        <p:spPr>
          <a:xfrm>
            <a:off x="1063277" y="5683510"/>
            <a:ext cx="2958952" cy="307777"/>
          </a:xfrm>
          <a:prstGeom prst="rect">
            <a:avLst/>
          </a:prstGeom>
        </p:spPr>
        <p:txBody>
          <a:bodyPr wrap="none">
            <a:spAutoFit/>
          </a:bodyPr>
          <a:lstStyle/>
          <a:p>
            <a:r>
              <a:rPr lang="en-US" altLang="zh-CN" sz="1400" dirty="0" smtClean="0"/>
              <a:t>3D model retrieval, </a:t>
            </a:r>
            <a:r>
              <a:rPr lang="en-US" altLang="zh-CN" sz="1400" dirty="0" smtClean="0">
                <a:effectLst/>
              </a:rPr>
              <a:t>F. Wang et al 2015</a:t>
            </a:r>
            <a:endParaRPr lang="zh-CN" altLang="en-US" sz="1400" dirty="0"/>
          </a:p>
        </p:txBody>
      </p:sp>
      <p:sp>
        <p:nvSpPr>
          <p:cNvPr id="8" name="矩形 7"/>
          <p:cNvSpPr/>
          <p:nvPr/>
        </p:nvSpPr>
        <p:spPr>
          <a:xfrm>
            <a:off x="4755288" y="5683509"/>
            <a:ext cx="2932726" cy="307777"/>
          </a:xfrm>
          <a:prstGeom prst="rect">
            <a:avLst/>
          </a:prstGeom>
        </p:spPr>
        <p:txBody>
          <a:bodyPr wrap="none">
            <a:spAutoFit/>
          </a:bodyPr>
          <a:lstStyle/>
          <a:p>
            <a:r>
              <a:rPr lang="en-US" altLang="zh-CN" sz="1400" dirty="0" smtClean="0"/>
              <a:t>Image retrieval, </a:t>
            </a:r>
            <a:r>
              <a:rPr lang="en-US" altLang="zh-CN" sz="1400" dirty="0" smtClean="0">
                <a:effectLst/>
              </a:rPr>
              <a:t>P</a:t>
            </a:r>
            <a:r>
              <a:rPr lang="en-US" altLang="zh-CN" sz="1400" dirty="0">
                <a:effectLst/>
              </a:rPr>
              <a:t>. </a:t>
            </a:r>
            <a:r>
              <a:rPr lang="en-US" altLang="zh-CN" sz="1400" dirty="0" err="1">
                <a:effectLst/>
              </a:rPr>
              <a:t>Sangkloy</a:t>
            </a:r>
            <a:r>
              <a:rPr lang="en-US" altLang="zh-CN" sz="1400" dirty="0">
                <a:effectLst/>
              </a:rPr>
              <a:t> et al 2016</a:t>
            </a:r>
            <a:endParaRPr lang="zh-CN" altLang="en-US" sz="1400" dirty="0"/>
          </a:p>
        </p:txBody>
      </p:sp>
      <p:sp>
        <p:nvSpPr>
          <p:cNvPr id="9" name="矩形 8"/>
          <p:cNvSpPr/>
          <p:nvPr/>
        </p:nvSpPr>
        <p:spPr>
          <a:xfrm>
            <a:off x="8621289" y="5689755"/>
            <a:ext cx="3276474" cy="307777"/>
          </a:xfrm>
          <a:prstGeom prst="rect">
            <a:avLst/>
          </a:prstGeom>
        </p:spPr>
        <p:txBody>
          <a:bodyPr wrap="none">
            <a:spAutoFit/>
          </a:bodyPr>
          <a:lstStyle/>
          <a:p>
            <a:r>
              <a:rPr lang="en-US" altLang="zh-CN" sz="1400" dirty="0" smtClean="0"/>
              <a:t>Fine-grain image retrieval, </a:t>
            </a:r>
            <a:r>
              <a:rPr lang="en-US" altLang="zh-CN" sz="1400" dirty="0" smtClean="0">
                <a:effectLst/>
              </a:rPr>
              <a:t>Q</a:t>
            </a:r>
            <a:r>
              <a:rPr lang="en-US" altLang="zh-CN" sz="1400" dirty="0">
                <a:effectLst/>
              </a:rPr>
              <a:t>. Yu et </a:t>
            </a:r>
            <a:r>
              <a:rPr lang="en-US" altLang="zh-CN" sz="1400" dirty="0"/>
              <a:t>al 2016</a:t>
            </a:r>
            <a:endParaRPr lang="zh-CN" altLang="en-US" sz="1400" dirty="0"/>
          </a:p>
        </p:txBody>
      </p:sp>
    </p:spTree>
    <p:extLst>
      <p:ext uri="{BB962C8B-B14F-4D97-AF65-F5344CB8AC3E}">
        <p14:creationId xmlns:p14="http://schemas.microsoft.com/office/powerpoint/2010/main" val="367264710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a:t>Sketch-based retrieval</a:t>
            </a:r>
            <a:endParaRPr lang="zh-CN" altLang="en-US" dirty="0"/>
          </a:p>
        </p:txBody>
      </p:sp>
      <p:sp>
        <p:nvSpPr>
          <p:cNvPr id="3" name="内容占位符 2"/>
          <p:cNvSpPr>
            <a:spLocks noGrp="1"/>
          </p:cNvSpPr>
          <p:nvPr>
            <p:ph idx="1"/>
          </p:nvPr>
        </p:nvSpPr>
        <p:spPr/>
        <p:txBody>
          <a:bodyPr/>
          <a:lstStyle/>
          <a:p>
            <a:pPr marL="0" indent="0">
              <a:buNone/>
            </a:pPr>
            <a:r>
              <a:rPr lang="en-US" altLang="zh-CN" dirty="0"/>
              <a:t>Summary and </a:t>
            </a:r>
            <a:r>
              <a:rPr lang="en-US" altLang="zh-CN" dirty="0" smtClean="0"/>
              <a:t>inspirations</a:t>
            </a:r>
          </a:p>
          <a:p>
            <a:r>
              <a:rPr lang="en-US" altLang="zh-CN" dirty="0" smtClean="0"/>
              <a:t>Minimize the distance between sketch and photo in embedding space</a:t>
            </a:r>
          </a:p>
          <a:p>
            <a:r>
              <a:rPr lang="en-US" altLang="zh-CN" dirty="0" smtClean="0"/>
              <a:t>A sketch and a similar photo are able to mapped close to each other in specific embedding space.</a:t>
            </a:r>
            <a:endParaRPr lang="zh-CN" altLang="en-US" dirty="0"/>
          </a:p>
        </p:txBody>
      </p:sp>
      <p:sp>
        <p:nvSpPr>
          <p:cNvPr id="4" name="梯形 3"/>
          <p:cNvSpPr/>
          <p:nvPr/>
        </p:nvSpPr>
        <p:spPr>
          <a:xfrm rot="5400000">
            <a:off x="3344448" y="3870542"/>
            <a:ext cx="1628384" cy="1753644"/>
          </a:xfrm>
          <a:prstGeom prst="trapezoi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梯形 4"/>
          <p:cNvSpPr/>
          <p:nvPr/>
        </p:nvSpPr>
        <p:spPr>
          <a:xfrm rot="16200000" flipH="1">
            <a:off x="6942028" y="3870542"/>
            <a:ext cx="1628384" cy="1753644"/>
          </a:xfrm>
          <a:prstGeom prst="trapezoi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305" y="3933171"/>
            <a:ext cx="1732540" cy="1636621"/>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14484" y="3933170"/>
            <a:ext cx="1462493" cy="1655653"/>
          </a:xfrm>
          <a:prstGeom prst="rect">
            <a:avLst/>
          </a:prstGeom>
        </p:spPr>
      </p:pic>
      <p:sp>
        <p:nvSpPr>
          <p:cNvPr id="8" name="矩形 7"/>
          <p:cNvSpPr/>
          <p:nvPr/>
        </p:nvSpPr>
        <p:spPr>
          <a:xfrm>
            <a:off x="5123145" y="4346532"/>
            <a:ext cx="137787" cy="8141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585638" y="4346532"/>
            <a:ext cx="137787" cy="81419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文本框 10"/>
          <p:cNvSpPr txBox="1"/>
          <p:nvPr/>
        </p:nvSpPr>
        <p:spPr>
          <a:xfrm>
            <a:off x="3281818" y="5700343"/>
            <a:ext cx="4989379" cy="369332"/>
          </a:xfrm>
          <a:prstGeom prst="rect">
            <a:avLst/>
          </a:prstGeom>
          <a:noFill/>
        </p:spPr>
        <p:txBody>
          <a:bodyPr wrap="none" rtlCol="0">
            <a:spAutoFit/>
          </a:bodyPr>
          <a:lstStyle/>
          <a:p>
            <a:r>
              <a:rPr lang="en-US" altLang="zh-CN" dirty="0" smtClean="0"/>
              <a:t>Inspired architecture of sketch-to-photo translation</a:t>
            </a:r>
            <a:endParaRPr lang="zh-CN" altLang="en-US" dirty="0"/>
          </a:p>
        </p:txBody>
      </p:sp>
      <p:sp>
        <p:nvSpPr>
          <p:cNvPr id="12" name="文本框 11"/>
          <p:cNvSpPr txBox="1"/>
          <p:nvPr/>
        </p:nvSpPr>
        <p:spPr>
          <a:xfrm>
            <a:off x="3632546" y="4480639"/>
            <a:ext cx="1841327" cy="523220"/>
          </a:xfrm>
          <a:prstGeom prst="rect">
            <a:avLst/>
          </a:prstGeom>
          <a:noFill/>
        </p:spPr>
        <p:txBody>
          <a:bodyPr wrap="square" rtlCol="0">
            <a:spAutoFit/>
          </a:bodyPr>
          <a:lstStyle/>
          <a:p>
            <a:r>
              <a:rPr lang="en-US" altLang="zh-CN" sz="2800" dirty="0" smtClean="0"/>
              <a:t>EASY</a:t>
            </a:r>
            <a:endParaRPr lang="zh-CN" altLang="en-US" sz="2800" dirty="0"/>
          </a:p>
        </p:txBody>
      </p:sp>
      <p:sp>
        <p:nvSpPr>
          <p:cNvPr id="14" name="文本框 13"/>
          <p:cNvSpPr txBox="1"/>
          <p:nvPr/>
        </p:nvSpPr>
        <p:spPr>
          <a:xfrm>
            <a:off x="7104866" y="4476313"/>
            <a:ext cx="1032795" cy="523220"/>
          </a:xfrm>
          <a:prstGeom prst="rect">
            <a:avLst/>
          </a:prstGeom>
          <a:noFill/>
        </p:spPr>
        <p:txBody>
          <a:bodyPr wrap="square" rtlCol="0">
            <a:spAutoFit/>
          </a:bodyPr>
          <a:lstStyle/>
          <a:p>
            <a:r>
              <a:rPr lang="en-US" altLang="zh-CN" sz="2800" dirty="0" smtClean="0"/>
              <a:t>HARD</a:t>
            </a:r>
            <a:endParaRPr lang="zh-CN" altLang="en-US" sz="2800" dirty="0"/>
          </a:p>
        </p:txBody>
      </p:sp>
      <p:sp>
        <p:nvSpPr>
          <p:cNvPr id="15" name="右箭头 14"/>
          <p:cNvSpPr/>
          <p:nvPr/>
        </p:nvSpPr>
        <p:spPr>
          <a:xfrm>
            <a:off x="5437056" y="4586786"/>
            <a:ext cx="1002083" cy="302273"/>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0715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a:xfrm>
            <a:off x="838199" y="1134835"/>
            <a:ext cx="10798479" cy="5042127"/>
          </a:xfrm>
        </p:spPr>
        <p:txBody>
          <a:bodyPr/>
          <a:lstStyle/>
          <a:p>
            <a:r>
              <a:rPr lang="en-US" altLang="zh-CN" dirty="0" smtClean="0"/>
              <a:t>Based on </a:t>
            </a:r>
            <a:r>
              <a:rPr lang="en-US" altLang="zh-CN" dirty="0" smtClean="0"/>
              <a:t>generative adversarial nets (</a:t>
            </a:r>
            <a:r>
              <a:rPr lang="en-US" altLang="zh-CN" dirty="0" smtClean="0"/>
              <a:t>GANs)</a:t>
            </a:r>
            <a:endParaRPr lang="en-US" altLang="zh-CN" dirty="0" smtClean="0"/>
          </a:p>
          <a:p>
            <a:r>
              <a:rPr lang="en-US" altLang="zh-CN" dirty="0" smtClean="0"/>
              <a:t>Paired images for training</a:t>
            </a:r>
          </a:p>
          <a:p>
            <a:r>
              <a:rPr lang="en-US" altLang="zh-CN" dirty="0" smtClean="0"/>
              <a:t>A framework for multiple applications, only switching the training </a:t>
            </a:r>
            <a:r>
              <a:rPr lang="en-US" altLang="zh-CN" dirty="0" smtClean="0"/>
              <a:t>sets.</a:t>
            </a:r>
            <a:endParaRPr lang="zh-CN" altLang="en-US" dirty="0"/>
          </a:p>
        </p:txBody>
      </p:sp>
      <p:pic>
        <p:nvPicPr>
          <p:cNvPr id="4" name="图片 3"/>
          <p:cNvPicPr>
            <a:picLocks noChangeAspect="1"/>
          </p:cNvPicPr>
          <p:nvPr/>
        </p:nvPicPr>
        <p:blipFill>
          <a:blip r:embed="rId3"/>
          <a:stretch>
            <a:fillRect/>
          </a:stretch>
        </p:blipFill>
        <p:spPr>
          <a:xfrm>
            <a:off x="1771226" y="2908868"/>
            <a:ext cx="8649545" cy="3186452"/>
          </a:xfrm>
          <a:prstGeom prst="rect">
            <a:avLst/>
          </a:prstGeom>
        </p:spPr>
      </p:pic>
      <p:sp>
        <p:nvSpPr>
          <p:cNvPr id="5" name="文本框 4"/>
          <p:cNvSpPr txBox="1"/>
          <p:nvPr/>
        </p:nvSpPr>
        <p:spPr>
          <a:xfrm>
            <a:off x="4203141" y="6176963"/>
            <a:ext cx="3996710" cy="338554"/>
          </a:xfrm>
          <a:prstGeom prst="rect">
            <a:avLst/>
          </a:prstGeom>
          <a:noFill/>
        </p:spPr>
        <p:txBody>
          <a:bodyPr wrap="square" rtlCol="0">
            <a:spAutoFit/>
          </a:bodyPr>
          <a:lstStyle/>
          <a:p>
            <a:r>
              <a:rPr lang="en-US" altLang="zh-CN" sz="1600" dirty="0" smtClean="0">
                <a:effectLst/>
              </a:rPr>
              <a:t>Image-to-image translation, P</a:t>
            </a:r>
            <a:r>
              <a:rPr lang="en-US" altLang="zh-CN" sz="1600" dirty="0">
                <a:effectLst/>
              </a:rPr>
              <a:t>. Isola et al </a:t>
            </a:r>
            <a:r>
              <a:rPr lang="en-US" altLang="zh-CN" sz="1600" dirty="0" smtClean="0">
                <a:effectLst/>
              </a:rPr>
              <a:t>2016</a:t>
            </a:r>
            <a:endParaRPr lang="zh-CN" altLang="en-US" sz="1600" dirty="0"/>
          </a:p>
        </p:txBody>
      </p:sp>
    </p:spTree>
    <p:extLst>
      <p:ext uri="{BB962C8B-B14F-4D97-AF65-F5344CB8AC3E}">
        <p14:creationId xmlns:p14="http://schemas.microsoft.com/office/powerpoint/2010/main" val="42587754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a:xfrm>
            <a:off x="838199" y="1134835"/>
            <a:ext cx="10798479" cy="5042127"/>
          </a:xfrm>
        </p:spPr>
        <p:txBody>
          <a:bodyPr/>
          <a:lstStyle/>
          <a:p>
            <a:r>
              <a:rPr lang="en-US" altLang="zh-CN" dirty="0" smtClean="0"/>
              <a:t>Based on </a:t>
            </a:r>
            <a:r>
              <a:rPr lang="en-US" altLang="zh-CN" dirty="0" smtClean="0"/>
              <a:t>generative adversarial nets (</a:t>
            </a:r>
            <a:r>
              <a:rPr lang="en-US" altLang="zh-CN" dirty="0" smtClean="0"/>
              <a:t>GANs)</a:t>
            </a:r>
            <a:endParaRPr lang="en-US" altLang="zh-CN" dirty="0" smtClean="0"/>
          </a:p>
          <a:p>
            <a:r>
              <a:rPr lang="en-US" altLang="zh-CN" dirty="0" smtClean="0"/>
              <a:t>Paired images for training</a:t>
            </a:r>
          </a:p>
          <a:p>
            <a:r>
              <a:rPr lang="en-US" altLang="zh-CN" dirty="0" smtClean="0"/>
              <a:t>A framework for multiple applications, only switching the training </a:t>
            </a:r>
            <a:r>
              <a:rPr lang="en-US" altLang="zh-CN" dirty="0" smtClean="0"/>
              <a:t>sets.</a:t>
            </a:r>
            <a:endParaRPr lang="zh-CN" altLang="en-US" dirty="0"/>
          </a:p>
        </p:txBody>
      </p:sp>
      <p:pic>
        <p:nvPicPr>
          <p:cNvPr id="4" name="图片 3"/>
          <p:cNvPicPr>
            <a:picLocks noChangeAspect="1"/>
          </p:cNvPicPr>
          <p:nvPr/>
        </p:nvPicPr>
        <p:blipFill>
          <a:blip r:embed="rId3"/>
          <a:stretch>
            <a:fillRect/>
          </a:stretch>
        </p:blipFill>
        <p:spPr>
          <a:xfrm>
            <a:off x="1771226" y="2908868"/>
            <a:ext cx="8649545" cy="3186452"/>
          </a:xfrm>
          <a:prstGeom prst="rect">
            <a:avLst/>
          </a:prstGeom>
        </p:spPr>
      </p:pic>
      <p:sp>
        <p:nvSpPr>
          <p:cNvPr id="5" name="文本框 4"/>
          <p:cNvSpPr txBox="1"/>
          <p:nvPr/>
        </p:nvSpPr>
        <p:spPr>
          <a:xfrm>
            <a:off x="4203141" y="6176963"/>
            <a:ext cx="3996710" cy="338554"/>
          </a:xfrm>
          <a:prstGeom prst="rect">
            <a:avLst/>
          </a:prstGeom>
          <a:noFill/>
        </p:spPr>
        <p:txBody>
          <a:bodyPr wrap="square" rtlCol="0">
            <a:spAutoFit/>
          </a:bodyPr>
          <a:lstStyle/>
          <a:p>
            <a:r>
              <a:rPr lang="en-US" altLang="zh-CN" sz="1600" dirty="0" smtClean="0">
                <a:effectLst/>
              </a:rPr>
              <a:t>Image-to-image translation, P</a:t>
            </a:r>
            <a:r>
              <a:rPr lang="en-US" altLang="zh-CN" sz="1600" dirty="0">
                <a:effectLst/>
              </a:rPr>
              <a:t>. Isola et al </a:t>
            </a:r>
            <a:r>
              <a:rPr lang="en-US" altLang="zh-CN" sz="1600" dirty="0" smtClean="0">
                <a:effectLst/>
              </a:rPr>
              <a:t>2016</a:t>
            </a:r>
            <a:endParaRPr lang="zh-CN" altLang="en-US" sz="1600" dirty="0"/>
          </a:p>
        </p:txBody>
      </p:sp>
      <p:sp>
        <p:nvSpPr>
          <p:cNvPr id="6" name="矩形 5"/>
          <p:cNvSpPr/>
          <p:nvPr/>
        </p:nvSpPr>
        <p:spPr>
          <a:xfrm>
            <a:off x="7991605" y="4434214"/>
            <a:ext cx="2517732" cy="166110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402288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p:txBody>
          <a:bodyPr/>
          <a:lstStyle/>
          <a:p>
            <a:pPr marL="0" indent="0">
              <a:buNone/>
            </a:pPr>
            <a:endParaRPr lang="zh-CN" altLang="en-US" dirty="0"/>
          </a:p>
        </p:txBody>
      </p:sp>
      <p:pic>
        <p:nvPicPr>
          <p:cNvPr id="4" name="内容占位符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798" y="1440494"/>
            <a:ext cx="7794639" cy="4103398"/>
          </a:xfrm>
          <a:prstGeom prst="rect">
            <a:avLst/>
          </a:prstGeom>
        </p:spPr>
      </p:pic>
      <p:sp>
        <p:nvSpPr>
          <p:cNvPr id="5" name="文本框 4"/>
          <p:cNvSpPr txBox="1"/>
          <p:nvPr/>
        </p:nvSpPr>
        <p:spPr>
          <a:xfrm>
            <a:off x="4097644" y="5680274"/>
            <a:ext cx="3996710" cy="338554"/>
          </a:xfrm>
          <a:prstGeom prst="rect">
            <a:avLst/>
          </a:prstGeom>
          <a:noFill/>
        </p:spPr>
        <p:txBody>
          <a:bodyPr wrap="square" rtlCol="0">
            <a:spAutoFit/>
          </a:bodyPr>
          <a:lstStyle/>
          <a:p>
            <a:r>
              <a:rPr lang="en-US" altLang="zh-CN" sz="1600" dirty="0" smtClean="0">
                <a:effectLst/>
              </a:rPr>
              <a:t>Edge map to photo,</a:t>
            </a:r>
            <a:r>
              <a:rPr lang="zh-CN" altLang="en-US" sz="1600" dirty="0" smtClean="0"/>
              <a:t> </a:t>
            </a:r>
            <a:r>
              <a:rPr lang="en-US" altLang="zh-CN" sz="1600" dirty="0" smtClean="0">
                <a:effectLst/>
              </a:rPr>
              <a:t>P</a:t>
            </a:r>
            <a:r>
              <a:rPr lang="en-US" altLang="zh-CN" sz="1600" dirty="0">
                <a:effectLst/>
              </a:rPr>
              <a:t>. Isola et al </a:t>
            </a:r>
            <a:r>
              <a:rPr lang="en-US" altLang="zh-CN" sz="1600" dirty="0" smtClean="0">
                <a:effectLst/>
              </a:rPr>
              <a:t>2016</a:t>
            </a:r>
            <a:endParaRPr lang="zh-CN" altLang="en-US" sz="1600" dirty="0"/>
          </a:p>
        </p:txBody>
      </p:sp>
    </p:spTree>
    <p:extLst>
      <p:ext uri="{BB962C8B-B14F-4D97-AF65-F5344CB8AC3E}">
        <p14:creationId xmlns:p14="http://schemas.microsoft.com/office/powerpoint/2010/main" val="3042819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a:xfrm>
            <a:off x="838200" y="1134835"/>
            <a:ext cx="5775542" cy="5042127"/>
          </a:xfrm>
        </p:spPr>
        <p:txBody>
          <a:bodyPr/>
          <a:lstStyle/>
          <a:p>
            <a:r>
              <a:rPr lang="en-US" altLang="zh-CN" dirty="0"/>
              <a:t>Paired images are required</a:t>
            </a:r>
          </a:p>
          <a:p>
            <a:pPr lvl="1"/>
            <a:r>
              <a:rPr lang="en-US" altLang="zh-CN" dirty="0" smtClean="0"/>
              <a:t>Highly complex</a:t>
            </a:r>
            <a:r>
              <a:rPr lang="en-US" altLang="zh-CN" dirty="0"/>
              <a:t>, expensive to obtain</a:t>
            </a:r>
          </a:p>
          <a:p>
            <a:pPr lvl="1"/>
            <a:r>
              <a:rPr lang="en-US" altLang="zh-CN" dirty="0"/>
              <a:t>Sometimes, not even </a:t>
            </a:r>
            <a:r>
              <a:rPr lang="en-US" altLang="zh-CN" dirty="0" smtClean="0"/>
              <a:t>well–defined</a:t>
            </a:r>
            <a:endParaRPr lang="en-US" altLang="zh-CN" dirty="0"/>
          </a:p>
          <a:p>
            <a:r>
              <a:rPr lang="en-US" altLang="zh-CN" dirty="0" smtClean="0"/>
              <a:t>Generated images are aligned to the edges. (Not only in the application of edge-to-photo)</a:t>
            </a:r>
            <a:endParaRPr lang="en-US" altLang="zh-CN" dirty="0" smtClean="0"/>
          </a:p>
          <a:p>
            <a:r>
              <a:rPr lang="en-US" altLang="zh-CN" dirty="0" smtClean="0"/>
              <a:t>Not able to generate good results from abstract sketches</a:t>
            </a:r>
            <a:endParaRPr lang="zh-CN" altLang="en-US" dirty="0"/>
          </a:p>
        </p:txBody>
      </p:sp>
      <p:sp>
        <p:nvSpPr>
          <p:cNvPr id="5" name="文本框 4"/>
          <p:cNvSpPr txBox="1"/>
          <p:nvPr/>
        </p:nvSpPr>
        <p:spPr>
          <a:xfrm>
            <a:off x="7250511" y="2906343"/>
            <a:ext cx="3996710" cy="338554"/>
          </a:xfrm>
          <a:prstGeom prst="rect">
            <a:avLst/>
          </a:prstGeom>
          <a:noFill/>
        </p:spPr>
        <p:txBody>
          <a:bodyPr wrap="square" rtlCol="0">
            <a:spAutoFit/>
          </a:bodyPr>
          <a:lstStyle/>
          <a:p>
            <a:r>
              <a:rPr lang="en-US" altLang="zh-CN" sz="1600" dirty="0" smtClean="0"/>
              <a:t>Image-to-image translation</a:t>
            </a:r>
            <a:r>
              <a:rPr lang="en-US" altLang="zh-CN" sz="1600" dirty="0" smtClean="0">
                <a:effectLst/>
              </a:rPr>
              <a:t>,</a:t>
            </a:r>
            <a:r>
              <a:rPr lang="zh-CN" altLang="en-US" sz="1600" dirty="0" smtClean="0"/>
              <a:t> </a:t>
            </a:r>
            <a:r>
              <a:rPr lang="en-US" altLang="zh-CN" sz="1600" dirty="0" smtClean="0">
                <a:effectLst/>
              </a:rPr>
              <a:t>P</a:t>
            </a:r>
            <a:r>
              <a:rPr lang="en-US" altLang="zh-CN" sz="1600" dirty="0">
                <a:effectLst/>
              </a:rPr>
              <a:t>. Isola et al </a:t>
            </a:r>
            <a:r>
              <a:rPr lang="en-US" altLang="zh-CN" sz="1600" dirty="0" smtClean="0">
                <a:effectLst/>
              </a:rPr>
              <a:t>2016</a:t>
            </a:r>
            <a:endParaRPr lang="zh-CN" altLang="en-US" sz="1600" dirty="0"/>
          </a:p>
        </p:txBody>
      </p:sp>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9091" y="4201787"/>
            <a:ext cx="1732540" cy="1636621"/>
          </a:xfrm>
          <a:prstGeom prst="rect">
            <a:avLst/>
          </a:prstGeom>
        </p:spPr>
      </p:pic>
      <p:pic>
        <p:nvPicPr>
          <p:cNvPr id="11" name="图片 10"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34004" y="4252194"/>
            <a:ext cx="1356628" cy="1535806"/>
          </a:xfrm>
          <a:prstGeom prst="rect">
            <a:avLst/>
          </a:prstGeom>
        </p:spPr>
      </p:pic>
      <p:pic>
        <p:nvPicPr>
          <p:cNvPr id="12" name="图片 11"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2561" y="4141838"/>
            <a:ext cx="1726545" cy="1756520"/>
          </a:xfrm>
          <a:prstGeom prst="rect">
            <a:avLst/>
          </a:prstGeom>
        </p:spPr>
      </p:pic>
      <p:sp>
        <p:nvSpPr>
          <p:cNvPr id="13" name="文本框 12"/>
          <p:cNvSpPr txBox="1"/>
          <p:nvPr/>
        </p:nvSpPr>
        <p:spPr>
          <a:xfrm>
            <a:off x="5919439" y="5824149"/>
            <a:ext cx="1980240" cy="338554"/>
          </a:xfrm>
          <a:prstGeom prst="rect">
            <a:avLst/>
          </a:prstGeom>
          <a:noFill/>
        </p:spPr>
        <p:txBody>
          <a:bodyPr wrap="square" rtlCol="0">
            <a:spAutoFit/>
          </a:bodyPr>
          <a:lstStyle/>
          <a:p>
            <a:r>
              <a:rPr lang="en-US" altLang="zh-CN" sz="1600" dirty="0" smtClean="0"/>
              <a:t>Input abstract sketch</a:t>
            </a:r>
            <a:endParaRPr lang="zh-CN" altLang="en-US" sz="1600" dirty="0"/>
          </a:p>
        </p:txBody>
      </p:sp>
      <p:sp>
        <p:nvSpPr>
          <p:cNvPr id="14" name="文本框 13"/>
          <p:cNvSpPr txBox="1"/>
          <p:nvPr/>
        </p:nvSpPr>
        <p:spPr>
          <a:xfrm>
            <a:off x="7960675" y="5824149"/>
            <a:ext cx="1467201" cy="338554"/>
          </a:xfrm>
          <a:prstGeom prst="rect">
            <a:avLst/>
          </a:prstGeom>
          <a:noFill/>
        </p:spPr>
        <p:txBody>
          <a:bodyPr wrap="square" rtlCol="0">
            <a:spAutoFit/>
          </a:bodyPr>
          <a:lstStyle/>
          <a:p>
            <a:r>
              <a:rPr lang="en-US" altLang="zh-CN" sz="1600" dirty="0" smtClean="0"/>
              <a:t>Output</a:t>
            </a:r>
            <a:r>
              <a:rPr lang="zh-CN" altLang="en-US" sz="1600" dirty="0"/>
              <a:t> </a:t>
            </a:r>
            <a:r>
              <a:rPr lang="en-US" altLang="zh-CN" sz="1600" dirty="0" smtClean="0"/>
              <a:t>image</a:t>
            </a:r>
            <a:endParaRPr lang="zh-CN" altLang="en-US" sz="1600" dirty="0"/>
          </a:p>
        </p:txBody>
      </p:sp>
      <p:sp>
        <p:nvSpPr>
          <p:cNvPr id="15" name="文本框 14"/>
          <p:cNvSpPr txBox="1"/>
          <p:nvPr/>
        </p:nvSpPr>
        <p:spPr>
          <a:xfrm>
            <a:off x="9679106" y="5838408"/>
            <a:ext cx="1674693" cy="338554"/>
          </a:xfrm>
          <a:prstGeom prst="rect">
            <a:avLst/>
          </a:prstGeom>
          <a:noFill/>
        </p:spPr>
        <p:txBody>
          <a:bodyPr wrap="square" rtlCol="0">
            <a:spAutoFit/>
          </a:bodyPr>
          <a:lstStyle/>
          <a:p>
            <a:r>
              <a:rPr lang="en-US" altLang="zh-CN" sz="1600" dirty="0" smtClean="0"/>
              <a:t>Expected output</a:t>
            </a:r>
            <a:endParaRPr lang="zh-CN" altLang="en-US" sz="1600" dirty="0"/>
          </a:p>
        </p:txBody>
      </p:sp>
      <p:pic>
        <p:nvPicPr>
          <p:cNvPr id="16" name="图片 15"/>
          <p:cNvPicPr>
            <a:picLocks noChangeAspect="1"/>
          </p:cNvPicPr>
          <p:nvPr/>
        </p:nvPicPr>
        <p:blipFill>
          <a:blip r:embed="rId6"/>
          <a:stretch>
            <a:fillRect/>
          </a:stretch>
        </p:blipFill>
        <p:spPr>
          <a:xfrm>
            <a:off x="6613742" y="914400"/>
            <a:ext cx="5270248" cy="1941535"/>
          </a:xfrm>
          <a:prstGeom prst="rect">
            <a:avLst/>
          </a:prstGeom>
        </p:spPr>
      </p:pic>
    </p:spTree>
    <p:extLst>
      <p:ext uri="{BB962C8B-B14F-4D97-AF65-F5344CB8AC3E}">
        <p14:creationId xmlns:p14="http://schemas.microsoft.com/office/powerpoint/2010/main" val="22445694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Image-to-image translation</a:t>
            </a:r>
            <a:endParaRPr lang="zh-CN" altLang="en-US" dirty="0"/>
          </a:p>
        </p:txBody>
      </p:sp>
      <p:sp>
        <p:nvSpPr>
          <p:cNvPr id="3" name="内容占位符 2"/>
          <p:cNvSpPr>
            <a:spLocks noGrp="1"/>
          </p:cNvSpPr>
          <p:nvPr>
            <p:ph idx="1"/>
          </p:nvPr>
        </p:nvSpPr>
        <p:spPr>
          <a:xfrm>
            <a:off x="838200" y="1134835"/>
            <a:ext cx="5775542" cy="5042127"/>
          </a:xfrm>
        </p:spPr>
        <p:txBody>
          <a:bodyPr/>
          <a:lstStyle/>
          <a:p>
            <a:r>
              <a:rPr lang="en-US" altLang="zh-CN" dirty="0"/>
              <a:t>Paired images are required</a:t>
            </a:r>
          </a:p>
          <a:p>
            <a:pPr lvl="1"/>
            <a:r>
              <a:rPr lang="en-US" altLang="zh-CN" dirty="0"/>
              <a:t>Highly complex, expensive to obtain</a:t>
            </a:r>
          </a:p>
          <a:p>
            <a:pPr lvl="1"/>
            <a:r>
              <a:rPr lang="en-US" altLang="zh-CN" dirty="0"/>
              <a:t>Sometimes, not even well–defined</a:t>
            </a:r>
          </a:p>
          <a:p>
            <a:r>
              <a:rPr lang="en-US" altLang="zh-CN" dirty="0" smtClean="0"/>
              <a:t>Generated images are aligned to the edges.</a:t>
            </a:r>
            <a:r>
              <a:rPr lang="en-US" altLang="zh-CN" dirty="0"/>
              <a:t> (Not only in the application of edge-to-photo</a:t>
            </a:r>
            <a:r>
              <a:rPr lang="en-US" altLang="zh-CN" dirty="0" smtClean="0"/>
              <a:t>)</a:t>
            </a:r>
            <a:endParaRPr lang="en-US" altLang="zh-CN" dirty="0" smtClean="0"/>
          </a:p>
          <a:p>
            <a:r>
              <a:rPr lang="en-US" altLang="zh-CN" dirty="0" smtClean="0"/>
              <a:t>Not able to generate good results from abstract sketches</a:t>
            </a:r>
            <a:endParaRPr lang="zh-CN" altLang="en-US" dirty="0"/>
          </a:p>
        </p:txBody>
      </p:sp>
      <p:pic>
        <p:nvPicPr>
          <p:cNvPr id="4" name="内容占位符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7757" y="914400"/>
            <a:ext cx="5934243" cy="3124014"/>
          </a:xfrm>
          <a:prstGeom prst="rect">
            <a:avLst/>
          </a:prstGeom>
        </p:spPr>
      </p:pic>
      <p:sp>
        <p:nvSpPr>
          <p:cNvPr id="5" name="文本框 4"/>
          <p:cNvSpPr txBox="1"/>
          <p:nvPr/>
        </p:nvSpPr>
        <p:spPr>
          <a:xfrm>
            <a:off x="7404516" y="4132054"/>
            <a:ext cx="3394635" cy="338554"/>
          </a:xfrm>
          <a:prstGeom prst="rect">
            <a:avLst/>
          </a:prstGeom>
          <a:noFill/>
        </p:spPr>
        <p:txBody>
          <a:bodyPr wrap="square" rtlCol="0">
            <a:spAutoFit/>
          </a:bodyPr>
          <a:lstStyle/>
          <a:p>
            <a:r>
              <a:rPr lang="en-US" altLang="zh-CN" sz="1600" dirty="0" smtClean="0">
                <a:effectLst/>
              </a:rPr>
              <a:t>Edge map to photo,</a:t>
            </a:r>
            <a:r>
              <a:rPr lang="zh-CN" altLang="en-US" sz="1600" dirty="0" smtClean="0"/>
              <a:t> </a:t>
            </a:r>
            <a:r>
              <a:rPr lang="en-US" altLang="zh-CN" sz="1600" dirty="0" smtClean="0">
                <a:effectLst/>
              </a:rPr>
              <a:t>P</a:t>
            </a:r>
            <a:r>
              <a:rPr lang="en-US" altLang="zh-CN" sz="1600" dirty="0">
                <a:effectLst/>
              </a:rPr>
              <a:t>. Isola et al </a:t>
            </a:r>
            <a:r>
              <a:rPr lang="en-US" altLang="zh-CN" sz="1600" dirty="0" smtClean="0">
                <a:effectLst/>
              </a:rPr>
              <a:t>2016</a:t>
            </a:r>
            <a:endParaRPr lang="zh-CN" altLang="en-US" sz="1600" dirty="0"/>
          </a:p>
        </p:txBody>
      </p:sp>
      <p:pic>
        <p:nvPicPr>
          <p:cNvPr id="16" name="图片 1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470609"/>
            <a:ext cx="1493767" cy="1403093"/>
          </a:xfrm>
          <a:prstGeom prst="rect">
            <a:avLst/>
          </a:prstGeom>
        </p:spPr>
      </p:pic>
      <p:pic>
        <p:nvPicPr>
          <p:cNvPr id="17" name="图片 1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9121" y="4470609"/>
            <a:ext cx="1545365" cy="1403093"/>
          </a:xfrm>
          <a:prstGeom prst="rect">
            <a:avLst/>
          </a:prstGeom>
        </p:spPr>
      </p:pic>
      <p:pic>
        <p:nvPicPr>
          <p:cNvPr id="18" name="图片 17"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40112" y="4283383"/>
            <a:ext cx="1964404" cy="1704219"/>
          </a:xfrm>
          <a:prstGeom prst="rect">
            <a:avLst/>
          </a:prstGeom>
        </p:spPr>
      </p:pic>
      <p:pic>
        <p:nvPicPr>
          <p:cNvPr id="19" name="图片 18"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9368" y="4564248"/>
            <a:ext cx="1782245" cy="1449962"/>
          </a:xfrm>
          <a:prstGeom prst="rect">
            <a:avLst/>
          </a:prstGeom>
        </p:spPr>
      </p:pic>
      <p:sp>
        <p:nvSpPr>
          <p:cNvPr id="20" name="文本框 19"/>
          <p:cNvSpPr txBox="1"/>
          <p:nvPr/>
        </p:nvSpPr>
        <p:spPr>
          <a:xfrm>
            <a:off x="838200" y="5932842"/>
            <a:ext cx="1493767" cy="338554"/>
          </a:xfrm>
          <a:prstGeom prst="rect">
            <a:avLst/>
          </a:prstGeom>
          <a:noFill/>
        </p:spPr>
        <p:txBody>
          <a:bodyPr wrap="square" rtlCol="0">
            <a:spAutoFit/>
          </a:bodyPr>
          <a:lstStyle/>
          <a:p>
            <a:r>
              <a:rPr lang="en-US" altLang="zh-CN" sz="1600" dirty="0" smtClean="0">
                <a:effectLst/>
              </a:rPr>
              <a:t>Input edge map</a:t>
            </a:r>
            <a:endParaRPr lang="zh-CN" altLang="en-US" sz="1600" dirty="0"/>
          </a:p>
        </p:txBody>
      </p:sp>
      <p:sp>
        <p:nvSpPr>
          <p:cNvPr id="21" name="文本框 20"/>
          <p:cNvSpPr txBox="1"/>
          <p:nvPr/>
        </p:nvSpPr>
        <p:spPr>
          <a:xfrm>
            <a:off x="2885940" y="5932842"/>
            <a:ext cx="1183306" cy="338554"/>
          </a:xfrm>
          <a:prstGeom prst="rect">
            <a:avLst/>
          </a:prstGeom>
          <a:noFill/>
        </p:spPr>
        <p:txBody>
          <a:bodyPr wrap="square" rtlCol="0">
            <a:spAutoFit/>
          </a:bodyPr>
          <a:lstStyle/>
          <a:p>
            <a:r>
              <a:rPr lang="en-US" altLang="zh-CN" sz="1600" dirty="0" smtClean="0">
                <a:effectLst/>
              </a:rPr>
              <a:t>Good result</a:t>
            </a:r>
            <a:endParaRPr lang="zh-CN" altLang="en-US" sz="1600" dirty="0"/>
          </a:p>
        </p:txBody>
      </p:sp>
      <p:sp>
        <p:nvSpPr>
          <p:cNvPr id="22" name="文本框 21"/>
          <p:cNvSpPr txBox="1"/>
          <p:nvPr/>
        </p:nvSpPr>
        <p:spPr>
          <a:xfrm>
            <a:off x="5440112" y="5885228"/>
            <a:ext cx="1964404" cy="338554"/>
          </a:xfrm>
          <a:prstGeom prst="rect">
            <a:avLst/>
          </a:prstGeom>
          <a:noFill/>
        </p:spPr>
        <p:txBody>
          <a:bodyPr wrap="square" rtlCol="0">
            <a:spAutoFit/>
          </a:bodyPr>
          <a:lstStyle/>
          <a:p>
            <a:r>
              <a:rPr lang="en-US" altLang="zh-CN" sz="1600" dirty="0" smtClean="0">
                <a:effectLst/>
              </a:rPr>
              <a:t>Input abstract sketch</a:t>
            </a:r>
            <a:endParaRPr lang="zh-CN" altLang="en-US" sz="1600" dirty="0"/>
          </a:p>
        </p:txBody>
      </p:sp>
      <p:sp>
        <p:nvSpPr>
          <p:cNvPr id="23" name="文本框 22"/>
          <p:cNvSpPr txBox="1"/>
          <p:nvPr/>
        </p:nvSpPr>
        <p:spPr>
          <a:xfrm>
            <a:off x="8054871" y="5931837"/>
            <a:ext cx="1050109" cy="338554"/>
          </a:xfrm>
          <a:prstGeom prst="rect">
            <a:avLst/>
          </a:prstGeom>
          <a:noFill/>
        </p:spPr>
        <p:txBody>
          <a:bodyPr wrap="square" rtlCol="0">
            <a:spAutoFit/>
          </a:bodyPr>
          <a:lstStyle/>
          <a:p>
            <a:r>
              <a:rPr lang="en-US" altLang="zh-CN" sz="1600" dirty="0" smtClean="0">
                <a:effectLst/>
              </a:rPr>
              <a:t>Bad result</a:t>
            </a:r>
            <a:endParaRPr lang="zh-CN" altLang="en-US" sz="1600" dirty="0"/>
          </a:p>
        </p:txBody>
      </p:sp>
    </p:spTree>
    <p:extLst>
      <p:ext uri="{BB962C8B-B14F-4D97-AF65-F5344CB8AC3E}">
        <p14:creationId xmlns:p14="http://schemas.microsoft.com/office/powerpoint/2010/main" val="18651178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r>
              <a:rPr lang="en-US" altLang="zh-CN" dirty="0"/>
              <a:t>Summary and inspirations</a:t>
            </a:r>
          </a:p>
          <a:p>
            <a:r>
              <a:rPr lang="en-US" altLang="zh-CN" dirty="0" smtClean="0"/>
              <a:t>GAN is a powerful framework to generate images.</a:t>
            </a:r>
          </a:p>
          <a:p>
            <a:r>
              <a:rPr lang="en-US" altLang="zh-CN" dirty="0" smtClean="0"/>
              <a:t>Images generated by image-conditional GANs tend to remember the edge maps of the input images.</a:t>
            </a:r>
            <a:endParaRPr lang="zh-CN" altLang="en-US" dirty="0"/>
          </a:p>
        </p:txBody>
      </p:sp>
      <p:sp>
        <p:nvSpPr>
          <p:cNvPr id="3" name="标题 2"/>
          <p:cNvSpPr>
            <a:spLocks noGrp="1"/>
          </p:cNvSpPr>
          <p:nvPr>
            <p:ph type="title"/>
          </p:nvPr>
        </p:nvSpPr>
        <p:spPr/>
        <p:txBody>
          <a:bodyPr>
            <a:normAutofit fontScale="90000"/>
          </a:bodyPr>
          <a:lstStyle/>
          <a:p>
            <a:r>
              <a:rPr lang="en-US" altLang="zh-CN" dirty="0"/>
              <a:t>Image-to-image translation</a:t>
            </a:r>
            <a:endParaRPr lang="zh-CN" altLang="en-US" dirty="0"/>
          </a:p>
        </p:txBody>
      </p:sp>
    </p:spTree>
    <p:extLst>
      <p:ext uri="{BB962C8B-B14F-4D97-AF65-F5344CB8AC3E}">
        <p14:creationId xmlns:p14="http://schemas.microsoft.com/office/powerpoint/2010/main" val="78640013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Generative Adversarial Nets (GANs</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smtClean="0"/>
              <a:t>Generate images of a given dataset by adversarial training</a:t>
            </a:r>
          </a:p>
          <a:p>
            <a:r>
              <a:rPr lang="en-US" altLang="zh-CN" dirty="0" smtClean="0"/>
              <a:t>Discriminator </a:t>
            </a:r>
          </a:p>
          <a:p>
            <a:r>
              <a:rPr lang="en-US" altLang="zh-CN" dirty="0" smtClean="0"/>
              <a:t>Generator</a:t>
            </a:r>
          </a:p>
          <a:p>
            <a:r>
              <a:rPr lang="en-US" altLang="zh-CN" dirty="0" err="1" smtClean="0"/>
              <a:t>Minmax</a:t>
            </a:r>
            <a:r>
              <a:rPr lang="en-US" altLang="zh-CN" dirty="0" smtClean="0"/>
              <a:t> game</a:t>
            </a:r>
            <a:endParaRPr lang="zh-CN" altLang="en-US"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6100" y="1833562"/>
            <a:ext cx="7118979" cy="4836099"/>
          </a:xfrm>
          <a:prstGeom prst="rect">
            <a:avLst/>
          </a:prstGeom>
        </p:spPr>
      </p:pic>
    </p:spTree>
    <p:extLst>
      <p:ext uri="{BB962C8B-B14F-4D97-AF65-F5344CB8AC3E}">
        <p14:creationId xmlns:p14="http://schemas.microsoft.com/office/powerpoint/2010/main" val="11704448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Unpaired image translation</a:t>
            </a:r>
            <a:endParaRPr lang="zh-CN" altLang="en-US" dirty="0"/>
          </a:p>
        </p:txBody>
      </p:sp>
      <p:sp>
        <p:nvSpPr>
          <p:cNvPr id="5" name="内容占位符 4"/>
          <p:cNvSpPr>
            <a:spLocks noGrp="1"/>
          </p:cNvSpPr>
          <p:nvPr>
            <p:ph idx="1"/>
          </p:nvPr>
        </p:nvSpPr>
        <p:spPr/>
        <p:txBody>
          <a:bodyPr/>
          <a:lstStyle/>
          <a:p>
            <a:r>
              <a:rPr lang="en-US" altLang="zh-CN" dirty="0" smtClean="0"/>
              <a:t>Unpaired </a:t>
            </a:r>
            <a:r>
              <a:rPr lang="en-US" altLang="zh-CN" dirty="0" smtClean="0"/>
              <a:t>images datasets</a:t>
            </a:r>
          </a:p>
          <a:p>
            <a:r>
              <a:rPr lang="en-US" altLang="zh-CN" dirty="0" smtClean="0"/>
              <a:t>Cycle consistency</a:t>
            </a:r>
          </a:p>
          <a:p>
            <a:pPr marL="457200" lvl="1" indent="0">
              <a:buNone/>
            </a:pPr>
            <a:r>
              <a:rPr lang="en-US" altLang="zh-CN" dirty="0" smtClean="0"/>
              <a:t>Reconstruct the input image from </a:t>
            </a:r>
          </a:p>
          <a:p>
            <a:pPr marL="457200" lvl="1" indent="0">
              <a:buNone/>
            </a:pPr>
            <a:r>
              <a:rPr lang="en-US" altLang="zh-CN" dirty="0" smtClean="0"/>
              <a:t>generated image</a:t>
            </a:r>
          </a:p>
          <a:p>
            <a:endParaRPr lang="en-US" altLang="zh-CN" dirty="0" smtClean="0"/>
          </a:p>
          <a:p>
            <a:endParaRPr lang="zh-CN" altLang="en-US" dirty="0"/>
          </a:p>
        </p:txBody>
      </p:sp>
      <p:pic>
        <p:nvPicPr>
          <p:cNvPr id="7" name="内容占位符 3" descr="https://camo.githubusercontent.com/69cbc0371777fba5d251a564e2f8a8f38d1bf43f/68747470733a2f2f6a756e79616e7a2e6769746875622e696f2f4379636c6547414e2f696d616765732f7465617365725f686967685f7265732e6a7067"/>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7162" y="3172506"/>
            <a:ext cx="4995555" cy="3004456"/>
          </a:xfrm>
          <a:prstGeom prst="rect">
            <a:avLst/>
          </a:prstGeom>
          <a:noFill/>
          <a:ln>
            <a:noFill/>
          </a:ln>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579" y="3172506"/>
            <a:ext cx="4267796" cy="2734057"/>
          </a:xfrm>
          <a:prstGeom prst="rect">
            <a:avLst/>
          </a:prstGeom>
        </p:spPr>
      </p:pic>
      <p:sp>
        <p:nvSpPr>
          <p:cNvPr id="4" name="文本框 3"/>
          <p:cNvSpPr txBox="1"/>
          <p:nvPr/>
        </p:nvSpPr>
        <p:spPr>
          <a:xfrm>
            <a:off x="4731587" y="6159741"/>
            <a:ext cx="2728824" cy="369332"/>
          </a:xfrm>
          <a:prstGeom prst="rect">
            <a:avLst/>
          </a:prstGeom>
          <a:noFill/>
        </p:spPr>
        <p:txBody>
          <a:bodyPr wrap="none" rtlCol="0">
            <a:spAutoFit/>
          </a:bodyPr>
          <a:lstStyle/>
          <a:p>
            <a:r>
              <a:rPr lang="en-US" altLang="zh-CN" dirty="0" err="1" smtClean="0"/>
              <a:t>CycleGAN</a:t>
            </a:r>
            <a:r>
              <a:rPr lang="en-US" altLang="zh-CN" dirty="0" smtClean="0"/>
              <a:t>, J. Zhu et al 2017</a:t>
            </a:r>
            <a:endParaRPr lang="zh-CN" altLang="en-US" dirty="0"/>
          </a:p>
        </p:txBody>
      </p:sp>
    </p:spTree>
    <p:extLst>
      <p:ext uri="{BB962C8B-B14F-4D97-AF65-F5344CB8AC3E}">
        <p14:creationId xmlns:p14="http://schemas.microsoft.com/office/powerpoint/2010/main" val="6207611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10000"/>
          </a:bodyPr>
          <a:lstStyle/>
          <a:p>
            <a:pPr marL="0" indent="0">
              <a:buNone/>
            </a:pPr>
            <a:r>
              <a:rPr lang="en-US" altLang="zh-CN" sz="3600" dirty="0" smtClean="0"/>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solidFill>
                  <a:schemeClr val="bg2">
                    <a:lumMod val="90000"/>
                  </a:schemeClr>
                </a:solidFill>
              </a:rPr>
              <a:t>Related </a:t>
            </a:r>
            <a:r>
              <a:rPr lang="en-US" altLang="zh-CN" sz="3600" dirty="0" smtClean="0">
                <a:solidFill>
                  <a:schemeClr val="bg2">
                    <a:lumMod val="90000"/>
                  </a:schemeClr>
                </a:solidFill>
              </a:rPr>
              <a:t>works</a:t>
            </a:r>
          </a:p>
          <a:p>
            <a:pPr lvl="2" indent="-457200"/>
            <a:r>
              <a:rPr lang="en-US" altLang="zh-CN" sz="2800" dirty="0" smtClean="0">
                <a:solidFill>
                  <a:schemeClr val="bg2">
                    <a:lumMod val="90000"/>
                  </a:schemeClr>
                </a:solidFill>
              </a:rPr>
              <a:t>Sketch2Photo</a:t>
            </a:r>
          </a:p>
          <a:p>
            <a:pPr lvl="2" indent="-457200"/>
            <a:r>
              <a:rPr lang="en-US" altLang="zh-CN" sz="2800" dirty="0" smtClean="0">
                <a:solidFill>
                  <a:schemeClr val="bg2">
                    <a:lumMod val="90000"/>
                  </a:schemeClr>
                </a:solidFill>
              </a:rPr>
              <a:t>Sketch-based classification</a:t>
            </a:r>
          </a:p>
          <a:p>
            <a:pPr lvl="2" indent="-457200"/>
            <a:r>
              <a:rPr lang="en-US" altLang="zh-CN" sz="2800" dirty="0" smtClean="0">
                <a:solidFill>
                  <a:schemeClr val="bg2">
                    <a:lumMod val="90000"/>
                  </a:schemeClr>
                </a:solidFill>
              </a:rPr>
              <a:t>Sketch-based retrieval</a:t>
            </a:r>
          </a:p>
          <a:p>
            <a:pPr lvl="2" indent="-457200"/>
            <a:r>
              <a:rPr lang="en-US" altLang="zh-CN" sz="2800" dirty="0" smtClean="0">
                <a:solidFill>
                  <a:schemeClr val="bg2">
                    <a:lumMod val="90000"/>
                  </a:schemeClr>
                </a:solidFill>
              </a:rPr>
              <a:t>Image-to-image translation</a:t>
            </a:r>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196116475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Unpaired image translation</a:t>
            </a:r>
            <a:endParaRPr lang="zh-CN" altLang="en-US" dirty="0"/>
          </a:p>
        </p:txBody>
      </p:sp>
      <p:sp>
        <p:nvSpPr>
          <p:cNvPr id="5" name="内容占位符 4"/>
          <p:cNvSpPr>
            <a:spLocks noGrp="1"/>
          </p:cNvSpPr>
          <p:nvPr>
            <p:ph idx="1"/>
          </p:nvPr>
        </p:nvSpPr>
        <p:spPr/>
        <p:txBody>
          <a:bodyPr/>
          <a:lstStyle/>
          <a:p>
            <a:r>
              <a:rPr lang="en-US" altLang="zh-CN" dirty="0" smtClean="0"/>
              <a:t>Unpaired </a:t>
            </a:r>
            <a:r>
              <a:rPr lang="en-US" altLang="zh-CN" dirty="0" smtClean="0"/>
              <a:t>images datasets</a:t>
            </a:r>
          </a:p>
          <a:p>
            <a:r>
              <a:rPr lang="en-US" altLang="zh-CN" dirty="0" smtClean="0"/>
              <a:t>Cycle </a:t>
            </a:r>
            <a:r>
              <a:rPr lang="en-US" altLang="zh-CN" dirty="0" smtClean="0"/>
              <a:t>consistency (same idea)</a:t>
            </a:r>
            <a:endParaRPr lang="en-US" altLang="zh-CN" dirty="0" smtClean="0"/>
          </a:p>
          <a:p>
            <a:pPr marL="457200" lvl="1" indent="0">
              <a:buNone/>
            </a:pPr>
            <a:r>
              <a:rPr lang="en-US" altLang="zh-CN" dirty="0" smtClean="0"/>
              <a:t>Reconstruct the input image from </a:t>
            </a:r>
          </a:p>
          <a:p>
            <a:pPr marL="457200" lvl="1" indent="0">
              <a:buNone/>
            </a:pPr>
            <a:r>
              <a:rPr lang="en-US" altLang="zh-CN" dirty="0" smtClean="0"/>
              <a:t>generated image</a:t>
            </a:r>
          </a:p>
          <a:p>
            <a:endParaRPr lang="en-US" altLang="zh-CN" dirty="0" smtClean="0"/>
          </a:p>
          <a:p>
            <a:endParaRPr lang="en-US" altLang="zh-CN" dirty="0" smtClean="0"/>
          </a:p>
          <a:p>
            <a:endParaRPr lang="zh-CN" altLang="en-US" dirty="0"/>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16417" y="530378"/>
            <a:ext cx="4266620" cy="5440768"/>
          </a:xfrm>
          <a:prstGeom prst="rect">
            <a:avLst/>
          </a:prstGeom>
        </p:spPr>
      </p:pic>
      <p:pic>
        <p:nvPicPr>
          <p:cNvPr id="9" name="图片 8"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8494" y="2937611"/>
            <a:ext cx="4113179" cy="3141781"/>
          </a:xfrm>
          <a:prstGeom prst="rect">
            <a:avLst/>
          </a:prstGeom>
        </p:spPr>
      </p:pic>
      <p:sp>
        <p:nvSpPr>
          <p:cNvPr id="11" name="文本框 10"/>
          <p:cNvSpPr txBox="1"/>
          <p:nvPr/>
        </p:nvSpPr>
        <p:spPr>
          <a:xfrm>
            <a:off x="4976254" y="6176963"/>
            <a:ext cx="2765116" cy="369332"/>
          </a:xfrm>
          <a:prstGeom prst="rect">
            <a:avLst/>
          </a:prstGeom>
          <a:noFill/>
        </p:spPr>
        <p:txBody>
          <a:bodyPr wrap="none" rtlCol="0">
            <a:spAutoFit/>
          </a:bodyPr>
          <a:lstStyle/>
          <a:p>
            <a:r>
              <a:rPr lang="en-US" altLang="zh-CN" dirty="0" err="1" smtClean="0"/>
              <a:t>DiscoGAN</a:t>
            </a:r>
            <a:r>
              <a:rPr lang="en-US" altLang="zh-CN" dirty="0" smtClean="0"/>
              <a:t>, T. Kim et al 2017</a:t>
            </a:r>
            <a:endParaRPr lang="zh-CN" altLang="en-US" dirty="0"/>
          </a:p>
        </p:txBody>
      </p:sp>
    </p:spTree>
    <p:extLst>
      <p:ext uri="{BB962C8B-B14F-4D97-AF65-F5344CB8AC3E}">
        <p14:creationId xmlns:p14="http://schemas.microsoft.com/office/powerpoint/2010/main" val="296948793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1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solidFill>
                  <a:schemeClr val="bg2">
                    <a:lumMod val="90000"/>
                  </a:schemeClr>
                </a:solidFill>
              </a:rPr>
              <a:t>Sketch to Photo </a:t>
            </a:r>
            <a:r>
              <a:rPr lang="en-US" altLang="zh-CN" sz="3600" dirty="0" smtClean="0">
                <a:solidFill>
                  <a:schemeClr val="bg2">
                    <a:lumMod val="90000"/>
                  </a:schemeClr>
                </a:solidFill>
              </a:rPr>
              <a:t>Translation</a:t>
            </a:r>
          </a:p>
          <a:p>
            <a:pPr lvl="2" indent="-457200"/>
            <a:r>
              <a:rPr lang="en-US" altLang="zh-CN" sz="2800" dirty="0" smtClean="0">
                <a:solidFill>
                  <a:schemeClr val="bg2">
                    <a:lumMod val="90000"/>
                  </a:schemeClr>
                </a:solidFill>
              </a:rPr>
              <a:t>Problem definition</a:t>
            </a:r>
          </a:p>
          <a:p>
            <a:pPr lvl="2" indent="-457200"/>
            <a:r>
              <a:rPr lang="en-US" altLang="zh-CN" sz="2800" dirty="0" smtClean="0">
                <a:solidFill>
                  <a:schemeClr val="bg2">
                    <a:lumMod val="90000"/>
                  </a:schemeClr>
                </a:solidFill>
              </a:rPr>
              <a:t>Why sketch?</a:t>
            </a:r>
          </a:p>
          <a:p>
            <a:pPr lvl="2" indent="-457200"/>
            <a:r>
              <a:rPr lang="en-US" altLang="zh-CN" sz="2800" dirty="0">
                <a:solidFill>
                  <a:schemeClr val="bg2">
                    <a:lumMod val="90000"/>
                  </a:schemeClr>
                </a:solidFill>
              </a:rPr>
              <a:t>Characteristic of </a:t>
            </a:r>
            <a:r>
              <a:rPr lang="en-US" altLang="zh-CN" sz="2800" dirty="0" smtClean="0">
                <a:solidFill>
                  <a:schemeClr val="bg2">
                    <a:lumMod val="90000"/>
                  </a:schemeClr>
                </a:solidFill>
              </a:rPr>
              <a:t>Sketch</a:t>
            </a:r>
            <a:endParaRPr lang="en-US" altLang="zh-CN" sz="3600" dirty="0" smtClean="0">
              <a:solidFill>
                <a:schemeClr val="bg2">
                  <a:lumMod val="90000"/>
                </a:schemeClr>
              </a:solidFill>
            </a:endParaRPr>
          </a:p>
          <a:p>
            <a:pPr marL="0" indent="0">
              <a:buNone/>
            </a:pPr>
            <a:r>
              <a:rPr lang="en-US" altLang="zh-CN" sz="3600" dirty="0" smtClean="0">
                <a:solidFill>
                  <a:schemeClr val="bg2">
                    <a:lumMod val="90000"/>
                  </a:schemeClr>
                </a:solidFill>
              </a:rPr>
              <a:t>Related works</a:t>
            </a:r>
          </a:p>
          <a:p>
            <a:pPr lvl="2" indent="-457200"/>
            <a:r>
              <a:rPr lang="en-US" altLang="zh-CN" sz="2800" dirty="0" smtClean="0">
                <a:solidFill>
                  <a:schemeClr val="bg2">
                    <a:lumMod val="90000"/>
                  </a:schemeClr>
                </a:solidFill>
              </a:rPr>
              <a:t>Sketch2Photo</a:t>
            </a:r>
          </a:p>
          <a:p>
            <a:pPr lvl="2" indent="-457200"/>
            <a:r>
              <a:rPr lang="en-US" altLang="zh-CN" sz="2800" dirty="0" smtClean="0">
                <a:solidFill>
                  <a:schemeClr val="bg2">
                    <a:lumMod val="90000"/>
                  </a:schemeClr>
                </a:solidFill>
              </a:rPr>
              <a:t>Sketch-based classification</a:t>
            </a:r>
          </a:p>
          <a:p>
            <a:pPr lvl="2" indent="-457200"/>
            <a:r>
              <a:rPr lang="en-US" altLang="zh-CN" sz="2800" dirty="0" smtClean="0">
                <a:solidFill>
                  <a:schemeClr val="bg2">
                    <a:lumMod val="90000"/>
                  </a:schemeClr>
                </a:solidFill>
              </a:rPr>
              <a:t>Sketch-based retrieval</a:t>
            </a:r>
          </a:p>
          <a:p>
            <a:pPr lvl="2" indent="-457200"/>
            <a:r>
              <a:rPr lang="en-US" altLang="zh-CN" sz="2800" dirty="0" smtClean="0">
                <a:solidFill>
                  <a:schemeClr val="bg2">
                    <a:lumMod val="90000"/>
                  </a:schemeClr>
                </a:solidFill>
              </a:rPr>
              <a:t>Image-to-image translation</a:t>
            </a:r>
          </a:p>
          <a:p>
            <a:pPr marL="0" indent="0">
              <a:buNone/>
            </a:pPr>
            <a:r>
              <a:rPr lang="en-US" altLang="zh-CN" sz="3600" dirty="0" smtClean="0"/>
              <a:t>Exploration</a:t>
            </a:r>
          </a:p>
          <a:p>
            <a:pPr lvl="2" indent="-457200"/>
            <a:r>
              <a:rPr lang="en-US" altLang="zh-CN" sz="2800" dirty="0" err="1" smtClean="0"/>
              <a:t>CycleGAN</a:t>
            </a:r>
            <a:endParaRPr lang="en-US" altLang="zh-CN" sz="2800" dirty="0" smtClean="0"/>
          </a:p>
          <a:p>
            <a:pPr lvl="2" indent="-457200"/>
            <a:r>
              <a:rPr lang="en-US" altLang="zh-CN" sz="2800" dirty="0" err="1" smtClean="0"/>
              <a:t>DiscoGAN</a:t>
            </a:r>
            <a:endParaRPr lang="en-US" altLang="zh-CN" sz="2800" dirty="0" smtClean="0"/>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3640364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Architecture details</a:t>
            </a:r>
          </a:p>
          <a:p>
            <a:pPr lvl="1"/>
            <a:r>
              <a:rPr lang="en-US" altLang="zh-CN" dirty="0" smtClean="0"/>
              <a:t>Residual blocks</a:t>
            </a:r>
          </a:p>
          <a:p>
            <a:pPr lvl="1"/>
            <a:r>
              <a:rPr lang="en-US" altLang="zh-CN" dirty="0" smtClean="0"/>
              <a:t>Instance normalization</a:t>
            </a:r>
          </a:p>
          <a:p>
            <a:pPr lvl="1"/>
            <a:r>
              <a:rPr lang="en-US" altLang="zh-CN" dirty="0" smtClean="0"/>
              <a:t>Generated image pool</a:t>
            </a:r>
            <a:endParaRPr lang="zh-CN" altLang="en-US" dirty="0"/>
          </a:p>
        </p:txBody>
      </p:sp>
      <p:pic>
        <p:nvPicPr>
          <p:cNvPr id="3074" name="Picture 2" descr="无标题"/>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1110" y="914400"/>
            <a:ext cx="6329085" cy="469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rotWithShape="1">
          <a:blip r:embed="rId4"/>
          <a:srcRect l="4236" t="9537" r="13077" b="13359"/>
          <a:stretch/>
        </p:blipFill>
        <p:spPr>
          <a:xfrm>
            <a:off x="263306" y="3419606"/>
            <a:ext cx="4646896" cy="2467628"/>
          </a:xfrm>
          <a:prstGeom prst="rect">
            <a:avLst/>
          </a:prstGeom>
        </p:spPr>
      </p:pic>
    </p:spTree>
    <p:extLst>
      <p:ext uri="{BB962C8B-B14F-4D97-AF65-F5344CB8AC3E}">
        <p14:creationId xmlns:p14="http://schemas.microsoft.com/office/powerpoint/2010/main" val="836795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Reported results</a:t>
            </a:r>
            <a:endParaRPr lang="zh-CN" altLang="en-US" dirty="0"/>
          </a:p>
        </p:txBody>
      </p:sp>
      <p:pic>
        <p:nvPicPr>
          <p:cNvPr id="4" name="图片 3" descr="https://camo.githubusercontent.com/2fadde78dccf4d61f1294933c3e8083c07a303c7/68747470733a2f2f6a756e79616e7a2e6769746875622e696f2f4379636c6547414e2f696d616765732f6f626a656374732e6a706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4265" y="1626355"/>
            <a:ext cx="6782780" cy="4771042"/>
          </a:xfrm>
          <a:prstGeom prst="rect">
            <a:avLst/>
          </a:prstGeom>
          <a:noFill/>
          <a:ln>
            <a:noFill/>
          </a:ln>
        </p:spPr>
      </p:pic>
    </p:spTree>
    <p:extLst>
      <p:ext uri="{BB962C8B-B14F-4D97-AF65-F5344CB8AC3E}">
        <p14:creationId xmlns:p14="http://schemas.microsoft.com/office/powerpoint/2010/main" val="5159163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pic>
        <p:nvPicPr>
          <p:cNvPr id="5" name="内容占位符 4"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7313" y="1824727"/>
            <a:ext cx="5530490" cy="4665386"/>
          </a:xfrm>
        </p:spPr>
      </p:pic>
      <p:sp>
        <p:nvSpPr>
          <p:cNvPr id="7" name="内容占位符 2"/>
          <p:cNvSpPr txBox="1">
            <a:spLocks/>
          </p:cNvSpPr>
          <p:nvPr/>
        </p:nvSpPr>
        <p:spPr>
          <a:xfrm>
            <a:off x="838200" y="996043"/>
            <a:ext cx="10515600" cy="5180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Results by training after 200 epochs with the official torch implementation. Horse to zebra </a:t>
            </a:r>
            <a:r>
              <a:rPr lang="en-US" altLang="zh-CN" dirty="0" smtClean="0"/>
              <a:t>dataset.</a:t>
            </a:r>
            <a:endParaRPr lang="zh-CN" altLang="en-US" dirty="0"/>
          </a:p>
        </p:txBody>
      </p:sp>
    </p:spTree>
    <p:extLst>
      <p:ext uri="{BB962C8B-B14F-4D97-AF65-F5344CB8AC3E}">
        <p14:creationId xmlns:p14="http://schemas.microsoft.com/office/powerpoint/2010/main" val="9497979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pic>
        <p:nvPicPr>
          <p:cNvPr id="7" name="内容占位符 6" descr="屏幕剪辑"/>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95900" y="1885391"/>
            <a:ext cx="6216886" cy="4373215"/>
          </a:xfrm>
        </p:spPr>
      </p:pic>
      <p:sp>
        <p:nvSpPr>
          <p:cNvPr id="8" name="内容占位符 2"/>
          <p:cNvSpPr txBox="1">
            <a:spLocks/>
          </p:cNvSpPr>
          <p:nvPr/>
        </p:nvSpPr>
        <p:spPr>
          <a:xfrm>
            <a:off x="838200" y="996043"/>
            <a:ext cx="10515600" cy="8893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Results by training after 200 epochs with the official torch implementation. Sketch to photo (apple) dataset.</a:t>
            </a:r>
          </a:p>
          <a:p>
            <a:endParaRPr lang="zh-CN" altLang="en-US" dirty="0"/>
          </a:p>
        </p:txBody>
      </p:sp>
      <p:sp>
        <p:nvSpPr>
          <p:cNvPr id="10" name="内容占位符 4"/>
          <p:cNvSpPr txBox="1">
            <a:spLocks/>
          </p:cNvSpPr>
          <p:nvPr/>
        </p:nvSpPr>
        <p:spPr>
          <a:xfrm>
            <a:off x="838200" y="1967035"/>
            <a:ext cx="4457700" cy="420992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smtClean="0"/>
              <a:t>Mode collapse (sketch to photo)</a:t>
            </a:r>
          </a:p>
          <a:p>
            <a:r>
              <a:rPr lang="en-US" altLang="zh-CN" dirty="0" smtClean="0"/>
              <a:t>All white (photo to sketch)</a:t>
            </a:r>
          </a:p>
          <a:p>
            <a:endParaRPr lang="en-US" altLang="zh-CN" dirty="0" smtClean="0"/>
          </a:p>
          <a:p>
            <a:endParaRPr lang="zh-CN" altLang="en-US" dirty="0"/>
          </a:p>
        </p:txBody>
      </p:sp>
    </p:spTree>
    <p:extLst>
      <p:ext uri="{BB962C8B-B14F-4D97-AF65-F5344CB8AC3E}">
        <p14:creationId xmlns:p14="http://schemas.microsoft.com/office/powerpoint/2010/main" val="123147359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Exploration: </a:t>
            </a:r>
            <a:r>
              <a:rPr lang="en-US" altLang="zh-CN" dirty="0" err="1" smtClean="0"/>
              <a:t>CycleGAN</a:t>
            </a:r>
            <a:endParaRPr lang="zh-CN" altLang="en-US" dirty="0"/>
          </a:p>
        </p:txBody>
      </p:sp>
      <p:sp>
        <p:nvSpPr>
          <p:cNvPr id="8" name="内容占位符 2"/>
          <p:cNvSpPr txBox="1">
            <a:spLocks/>
          </p:cNvSpPr>
          <p:nvPr/>
        </p:nvSpPr>
        <p:spPr>
          <a:xfrm>
            <a:off x="838199" y="990600"/>
            <a:ext cx="10515600" cy="51809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Results by training after 200 epochs with the official torch implementation. Sketch to photo (airplane) dataset.</a:t>
            </a:r>
            <a:endParaRPr lang="zh-CN" altLang="en-US" dirty="0"/>
          </a:p>
        </p:txBody>
      </p:sp>
      <p:pic>
        <p:nvPicPr>
          <p:cNvPr id="6" name="图片 5"/>
          <p:cNvPicPr/>
          <p:nvPr/>
        </p:nvPicPr>
        <p:blipFill>
          <a:blip r:embed="rId3">
            <a:extLst>
              <a:ext uri="{28A0092B-C50C-407E-A947-70E740481C1C}">
                <a14:useLocalDpi xmlns:a14="http://schemas.microsoft.com/office/drawing/2010/main" val="0"/>
              </a:ext>
            </a:extLst>
          </a:blip>
          <a:stretch>
            <a:fillRect/>
          </a:stretch>
        </p:blipFill>
        <p:spPr>
          <a:xfrm>
            <a:off x="2392044" y="2061800"/>
            <a:ext cx="6358255" cy="4109720"/>
          </a:xfrm>
          <a:prstGeom prst="rect">
            <a:avLst/>
          </a:prstGeom>
        </p:spPr>
      </p:pic>
    </p:spTree>
    <p:extLst>
      <p:ext uri="{BB962C8B-B14F-4D97-AF65-F5344CB8AC3E}">
        <p14:creationId xmlns:p14="http://schemas.microsoft.com/office/powerpoint/2010/main" val="9951409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Original idea</a:t>
            </a:r>
            <a:endParaRPr lang="zh-CN" altLang="en-US" dirty="0"/>
          </a:p>
        </p:txBody>
      </p:sp>
      <p:sp>
        <p:nvSpPr>
          <p:cNvPr id="3" name="内容占位符 2"/>
          <p:cNvSpPr>
            <a:spLocks noGrp="1"/>
          </p:cNvSpPr>
          <p:nvPr>
            <p:ph idx="1"/>
          </p:nvPr>
        </p:nvSpPr>
        <p:spPr/>
        <p:txBody>
          <a:bodyPr/>
          <a:lstStyle/>
          <a:p>
            <a:pPr marL="0" indent="0">
              <a:buNone/>
            </a:pPr>
            <a:r>
              <a:rPr lang="en-US" altLang="zh-CN" b="1" dirty="0" smtClean="0"/>
              <a:t>Sketch</a:t>
            </a:r>
            <a:r>
              <a:rPr lang="en-US" altLang="zh-CN" b="1" dirty="0"/>
              <a:t> </a:t>
            </a:r>
            <a:r>
              <a:rPr lang="en-US" altLang="zh-CN" b="1" dirty="0" smtClean="0"/>
              <a:t>to realistic video</a:t>
            </a:r>
          </a:p>
          <a:p>
            <a:pPr marL="0" indent="0">
              <a:buNone/>
            </a:pPr>
            <a:r>
              <a:rPr lang="en-US" altLang="zh-CN" dirty="0" smtClean="0"/>
              <a:t>Two kinds of strokes in a sketch:</a:t>
            </a:r>
          </a:p>
          <a:p>
            <a:r>
              <a:rPr lang="en-US" altLang="zh-CN" dirty="0" smtClean="0">
                <a:solidFill>
                  <a:schemeClr val="accent1"/>
                </a:solidFill>
              </a:rPr>
              <a:t>Object strokes</a:t>
            </a:r>
          </a:p>
          <a:p>
            <a:pPr lvl="1"/>
            <a:r>
              <a:rPr lang="en-US" altLang="zh-CN" dirty="0" smtClean="0"/>
              <a:t>What object in the scene</a:t>
            </a:r>
          </a:p>
          <a:p>
            <a:r>
              <a:rPr lang="en-US" altLang="zh-CN" dirty="0" smtClean="0">
                <a:solidFill>
                  <a:schemeClr val="accent6"/>
                </a:solidFill>
              </a:rPr>
              <a:t>Motion strokes</a:t>
            </a:r>
          </a:p>
          <a:p>
            <a:pPr lvl="1"/>
            <a:r>
              <a:rPr lang="en-US" altLang="zh-CN" dirty="0" smtClean="0"/>
              <a:t>How the object moves in the scene</a:t>
            </a:r>
            <a:endParaRPr lang="en-US" altLang="zh-CN" dirty="0"/>
          </a:p>
          <a:p>
            <a:pPr marL="457200" lvl="1" indent="0">
              <a:buNone/>
            </a:pPr>
            <a:endParaRPr lang="en-US" altLang="zh-CN"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095" y="1162951"/>
            <a:ext cx="5316235" cy="2632435"/>
          </a:xfrm>
          <a:prstGeom prst="rect">
            <a:avLst/>
          </a:prstGeom>
        </p:spPr>
      </p:pic>
    </p:spTree>
    <p:extLst>
      <p:ext uri="{BB962C8B-B14F-4D97-AF65-F5344CB8AC3E}">
        <p14:creationId xmlns:p14="http://schemas.microsoft.com/office/powerpoint/2010/main" val="19843706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Original idea</a:t>
            </a:r>
            <a:endParaRPr lang="zh-CN" altLang="en-US" dirty="0"/>
          </a:p>
        </p:txBody>
      </p:sp>
      <p:sp>
        <p:nvSpPr>
          <p:cNvPr id="3" name="内容占位符 2"/>
          <p:cNvSpPr>
            <a:spLocks noGrp="1"/>
          </p:cNvSpPr>
          <p:nvPr>
            <p:ph idx="1"/>
          </p:nvPr>
        </p:nvSpPr>
        <p:spPr>
          <a:xfrm>
            <a:off x="838200" y="996043"/>
            <a:ext cx="8506216" cy="5180920"/>
          </a:xfrm>
        </p:spPr>
        <p:txBody>
          <a:bodyPr/>
          <a:lstStyle/>
          <a:p>
            <a:pPr marL="0" indent="0">
              <a:buNone/>
            </a:pPr>
            <a:r>
              <a:rPr lang="en-US" altLang="zh-CN" b="1" dirty="0" smtClean="0"/>
              <a:t>Sketch</a:t>
            </a:r>
            <a:r>
              <a:rPr lang="en-US" altLang="zh-CN" b="1" dirty="0"/>
              <a:t> </a:t>
            </a:r>
            <a:r>
              <a:rPr lang="en-US" altLang="zh-CN" b="1" dirty="0" smtClean="0"/>
              <a:t>to realistic video</a:t>
            </a:r>
          </a:p>
          <a:p>
            <a:pPr marL="0" indent="0">
              <a:buNone/>
            </a:pPr>
            <a:r>
              <a:rPr lang="en-US" altLang="zh-CN" dirty="0" smtClean="0"/>
              <a:t>Two kinds of strokes in a sketch:</a:t>
            </a:r>
          </a:p>
          <a:p>
            <a:r>
              <a:rPr lang="en-US" altLang="zh-CN" dirty="0" smtClean="0">
                <a:solidFill>
                  <a:schemeClr val="accent1"/>
                </a:solidFill>
              </a:rPr>
              <a:t>Object strokes</a:t>
            </a:r>
          </a:p>
          <a:p>
            <a:pPr lvl="1"/>
            <a:r>
              <a:rPr lang="en-US" altLang="zh-CN" dirty="0" smtClean="0"/>
              <a:t>What object in the scene</a:t>
            </a:r>
          </a:p>
          <a:p>
            <a:r>
              <a:rPr lang="en-US" altLang="zh-CN" dirty="0" smtClean="0">
                <a:solidFill>
                  <a:schemeClr val="accent6"/>
                </a:solidFill>
              </a:rPr>
              <a:t>Motion strokes</a:t>
            </a:r>
          </a:p>
          <a:p>
            <a:pPr lvl="1"/>
            <a:r>
              <a:rPr lang="en-US" altLang="zh-CN" dirty="0" smtClean="0"/>
              <a:t>How the object moves in the scene</a:t>
            </a:r>
            <a:endParaRPr lang="en-US" altLang="zh-CN" dirty="0"/>
          </a:p>
          <a:p>
            <a:pPr marL="457200" lvl="1" indent="0">
              <a:buNone/>
            </a:pPr>
            <a:endParaRPr lang="en-US" altLang="zh-CN" dirty="0" smtClean="0"/>
          </a:p>
          <a:p>
            <a:pPr marL="114300" indent="0">
              <a:buNone/>
            </a:pPr>
            <a:r>
              <a:rPr lang="en-US" altLang="zh-CN" dirty="0"/>
              <a:t>It is difficult to obtain corresponding videos that match both object strokes and motion </a:t>
            </a:r>
            <a:r>
              <a:rPr lang="en-US" altLang="zh-CN" dirty="0" smtClean="0"/>
              <a:t>strokes for training!</a:t>
            </a:r>
            <a:endParaRPr lang="zh-CN" altLang="en-US" dirty="0"/>
          </a:p>
          <a:p>
            <a:pPr marL="114300" indent="0">
              <a:buNone/>
            </a:pPr>
            <a:endParaRPr lang="en-US" altLang="zh-CN"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095" y="1162951"/>
            <a:ext cx="5316235" cy="2632435"/>
          </a:xfrm>
          <a:prstGeom prst="rect">
            <a:avLst/>
          </a:prstGeom>
        </p:spPr>
      </p:pic>
    </p:spTree>
    <p:extLst>
      <p:ext uri="{BB962C8B-B14F-4D97-AF65-F5344CB8AC3E}">
        <p14:creationId xmlns:p14="http://schemas.microsoft.com/office/powerpoint/2010/main" val="57202714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Original idea</a:t>
            </a:r>
            <a:endParaRPr lang="zh-CN" altLang="en-US" dirty="0"/>
          </a:p>
        </p:txBody>
      </p:sp>
      <p:sp>
        <p:nvSpPr>
          <p:cNvPr id="3" name="内容占位符 2"/>
          <p:cNvSpPr>
            <a:spLocks noGrp="1"/>
          </p:cNvSpPr>
          <p:nvPr>
            <p:ph idx="1"/>
          </p:nvPr>
        </p:nvSpPr>
        <p:spPr>
          <a:xfrm>
            <a:off x="838200" y="996043"/>
            <a:ext cx="8506216" cy="5180920"/>
          </a:xfrm>
        </p:spPr>
        <p:txBody>
          <a:bodyPr/>
          <a:lstStyle/>
          <a:p>
            <a:pPr marL="0" indent="0">
              <a:buNone/>
            </a:pPr>
            <a:r>
              <a:rPr lang="en-US" altLang="zh-CN" b="1" dirty="0" smtClean="0"/>
              <a:t>Sketch</a:t>
            </a:r>
            <a:r>
              <a:rPr lang="en-US" altLang="zh-CN" b="1" dirty="0"/>
              <a:t> </a:t>
            </a:r>
            <a:r>
              <a:rPr lang="en-US" altLang="zh-CN" b="1" dirty="0" smtClean="0"/>
              <a:t>to realistic video</a:t>
            </a:r>
          </a:p>
          <a:p>
            <a:pPr marL="0" indent="0">
              <a:buNone/>
            </a:pPr>
            <a:r>
              <a:rPr lang="en-US" altLang="zh-CN" dirty="0" smtClean="0"/>
              <a:t>Two kinds of strokes in a sketch:</a:t>
            </a:r>
          </a:p>
          <a:p>
            <a:r>
              <a:rPr lang="en-US" altLang="zh-CN" dirty="0" smtClean="0">
                <a:solidFill>
                  <a:schemeClr val="accent1"/>
                </a:solidFill>
              </a:rPr>
              <a:t>Object strokes</a:t>
            </a:r>
          </a:p>
          <a:p>
            <a:pPr lvl="1"/>
            <a:r>
              <a:rPr lang="en-US" altLang="zh-CN" dirty="0" smtClean="0"/>
              <a:t>What object in the scene</a:t>
            </a:r>
          </a:p>
          <a:p>
            <a:r>
              <a:rPr lang="en-US" altLang="zh-CN" dirty="0" smtClean="0">
                <a:solidFill>
                  <a:schemeClr val="accent6"/>
                </a:solidFill>
              </a:rPr>
              <a:t>Motion strokes</a:t>
            </a:r>
          </a:p>
          <a:p>
            <a:pPr lvl="1"/>
            <a:r>
              <a:rPr lang="en-US" altLang="zh-CN" dirty="0" smtClean="0"/>
              <a:t>How the object moves in the scene</a:t>
            </a:r>
            <a:endParaRPr lang="en-US" altLang="zh-CN" dirty="0"/>
          </a:p>
          <a:p>
            <a:pPr marL="457200" lvl="1" indent="0">
              <a:buNone/>
            </a:pPr>
            <a:endParaRPr lang="en-US" altLang="zh-CN" dirty="0" smtClean="0"/>
          </a:p>
          <a:p>
            <a:pPr marL="114300" indent="0">
              <a:buNone/>
            </a:pPr>
            <a:r>
              <a:rPr lang="en-US" altLang="zh-CN" dirty="0"/>
              <a:t>It is difficult to obtain corresponding videos that match both object strokes and motion </a:t>
            </a:r>
            <a:r>
              <a:rPr lang="en-US" altLang="zh-CN" dirty="0" smtClean="0"/>
              <a:t>strokes for training!</a:t>
            </a:r>
          </a:p>
          <a:p>
            <a:pPr marL="114300" indent="0">
              <a:buNone/>
            </a:pPr>
            <a:endParaRPr lang="en-US" altLang="zh-CN" dirty="0"/>
          </a:p>
          <a:p>
            <a:pPr marL="114300" indent="0">
              <a:buNone/>
            </a:pPr>
            <a:r>
              <a:rPr lang="en-US" altLang="zh-CN" b="1" dirty="0" smtClean="0"/>
              <a:t>Focus on </a:t>
            </a:r>
            <a:r>
              <a:rPr lang="en-US" altLang="zh-CN" b="1" dirty="0" smtClean="0">
                <a:solidFill>
                  <a:schemeClr val="accent1"/>
                </a:solidFill>
              </a:rPr>
              <a:t>object strokes</a:t>
            </a:r>
            <a:r>
              <a:rPr lang="en-US" altLang="zh-CN" b="1" dirty="0" smtClean="0"/>
              <a:t>!</a:t>
            </a:r>
            <a:endParaRPr lang="zh-CN" altLang="en-US" b="1" dirty="0"/>
          </a:p>
          <a:p>
            <a:pPr marL="114300" indent="0">
              <a:buNone/>
            </a:pPr>
            <a:endParaRPr lang="en-US" altLang="zh-CN" dirty="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8662" y="900485"/>
            <a:ext cx="3743930" cy="2838534"/>
          </a:xfrm>
          <a:prstGeom prst="rect">
            <a:avLst/>
          </a:prstGeom>
        </p:spPr>
      </p:pic>
    </p:spTree>
    <p:extLst>
      <p:ext uri="{BB962C8B-B14F-4D97-AF65-F5344CB8AC3E}">
        <p14:creationId xmlns:p14="http://schemas.microsoft.com/office/powerpoint/2010/main" val="10945556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50729"/>
            <a:ext cx="10515600" cy="5826233"/>
          </a:xfrm>
        </p:spPr>
        <p:txBody>
          <a:bodyPr>
            <a:normAutofit fontScale="92500" lnSpcReduction="10000"/>
          </a:bodyPr>
          <a:lstStyle/>
          <a:p>
            <a:pPr marL="0" indent="0">
              <a:buNone/>
            </a:pPr>
            <a:r>
              <a:rPr lang="en-US" altLang="zh-CN" sz="3600" dirty="0" smtClean="0">
                <a:solidFill>
                  <a:schemeClr val="bg2">
                    <a:lumMod val="90000"/>
                  </a:schemeClr>
                </a:solidFill>
              </a:rPr>
              <a:t>Original idea</a:t>
            </a:r>
          </a:p>
          <a:p>
            <a:pPr marL="0" indent="0">
              <a:buNone/>
            </a:pPr>
            <a:r>
              <a:rPr lang="en-US" altLang="zh-CN" sz="3600" dirty="0"/>
              <a:t>Sketch to Photo </a:t>
            </a:r>
            <a:r>
              <a:rPr lang="en-US" altLang="zh-CN" sz="3600" dirty="0" smtClean="0"/>
              <a:t>Translation</a:t>
            </a:r>
          </a:p>
          <a:p>
            <a:pPr lvl="2" indent="-457200"/>
            <a:r>
              <a:rPr lang="en-US" altLang="zh-CN" sz="2800" dirty="0" smtClean="0"/>
              <a:t>Problem definition</a:t>
            </a:r>
          </a:p>
          <a:p>
            <a:pPr lvl="2" indent="-457200"/>
            <a:r>
              <a:rPr lang="en-US" altLang="zh-CN" sz="2800" dirty="0" smtClean="0"/>
              <a:t>Why sketch?</a:t>
            </a:r>
          </a:p>
          <a:p>
            <a:pPr lvl="2" indent="-457200"/>
            <a:r>
              <a:rPr lang="en-US" altLang="zh-CN" sz="2800" dirty="0"/>
              <a:t>Characteristic of </a:t>
            </a:r>
            <a:r>
              <a:rPr lang="en-US" altLang="zh-CN" sz="2800" dirty="0" smtClean="0"/>
              <a:t>Sketch</a:t>
            </a:r>
            <a:endParaRPr lang="en-US" altLang="zh-CN" sz="3600" dirty="0" smtClean="0"/>
          </a:p>
          <a:p>
            <a:pPr marL="0" indent="0">
              <a:buNone/>
            </a:pPr>
            <a:r>
              <a:rPr lang="en-US" altLang="zh-CN" sz="3600" dirty="0" smtClean="0">
                <a:solidFill>
                  <a:schemeClr val="bg2">
                    <a:lumMod val="90000"/>
                  </a:schemeClr>
                </a:solidFill>
              </a:rPr>
              <a:t>Related works</a:t>
            </a:r>
          </a:p>
          <a:p>
            <a:pPr lvl="2" indent="-457200"/>
            <a:r>
              <a:rPr lang="en-US" altLang="zh-CN" sz="2800" dirty="0" smtClean="0">
                <a:solidFill>
                  <a:schemeClr val="bg2">
                    <a:lumMod val="90000"/>
                  </a:schemeClr>
                </a:solidFill>
              </a:rPr>
              <a:t>Sketch2Photo</a:t>
            </a:r>
          </a:p>
          <a:p>
            <a:pPr lvl="2" indent="-457200"/>
            <a:r>
              <a:rPr lang="en-US" altLang="zh-CN" sz="2800" dirty="0" smtClean="0">
                <a:solidFill>
                  <a:schemeClr val="bg2">
                    <a:lumMod val="90000"/>
                  </a:schemeClr>
                </a:solidFill>
              </a:rPr>
              <a:t>Sketch-based classification</a:t>
            </a:r>
          </a:p>
          <a:p>
            <a:pPr lvl="2" indent="-457200"/>
            <a:r>
              <a:rPr lang="en-US" altLang="zh-CN" sz="2800" dirty="0" smtClean="0">
                <a:solidFill>
                  <a:schemeClr val="bg2">
                    <a:lumMod val="90000"/>
                  </a:schemeClr>
                </a:solidFill>
              </a:rPr>
              <a:t>Sketch-based retrieval</a:t>
            </a:r>
          </a:p>
          <a:p>
            <a:pPr lvl="2" indent="-457200"/>
            <a:r>
              <a:rPr lang="en-US" altLang="zh-CN" sz="2800" dirty="0" smtClean="0">
                <a:solidFill>
                  <a:schemeClr val="bg2">
                    <a:lumMod val="90000"/>
                  </a:schemeClr>
                </a:solidFill>
              </a:rPr>
              <a:t>Image-to-image translation</a:t>
            </a:r>
          </a:p>
          <a:p>
            <a:pPr marL="0" indent="0">
              <a:buNone/>
            </a:pPr>
            <a:r>
              <a:rPr lang="en-US" altLang="zh-CN" sz="3600" dirty="0" smtClean="0">
                <a:solidFill>
                  <a:schemeClr val="bg2">
                    <a:lumMod val="90000"/>
                  </a:schemeClr>
                </a:solidFill>
              </a:rPr>
              <a:t>Exploration</a:t>
            </a:r>
          </a:p>
          <a:p>
            <a:pPr lvl="2" indent="-457200"/>
            <a:r>
              <a:rPr lang="en-US" altLang="zh-CN" sz="2800" dirty="0" err="1" smtClean="0">
                <a:solidFill>
                  <a:schemeClr val="bg2">
                    <a:lumMod val="90000"/>
                  </a:schemeClr>
                </a:solidFill>
              </a:rPr>
              <a:t>CycleGAN</a:t>
            </a:r>
            <a:endParaRPr lang="en-US" altLang="zh-CN" sz="2800" dirty="0" smtClean="0">
              <a:solidFill>
                <a:schemeClr val="bg2">
                  <a:lumMod val="90000"/>
                </a:schemeClr>
              </a:solidFill>
            </a:endParaRPr>
          </a:p>
          <a:p>
            <a:pPr lvl="2" indent="-457200"/>
            <a:r>
              <a:rPr lang="en-US" altLang="zh-CN" sz="2800" dirty="0" err="1" smtClean="0">
                <a:solidFill>
                  <a:schemeClr val="bg2">
                    <a:lumMod val="90000"/>
                  </a:schemeClr>
                </a:solidFill>
              </a:rPr>
              <a:t>DiscoGAN</a:t>
            </a:r>
            <a:endParaRPr lang="en-US" altLang="zh-CN" sz="2800" dirty="0" smtClean="0">
              <a:solidFill>
                <a:schemeClr val="bg2">
                  <a:lumMod val="90000"/>
                </a:schemeClr>
              </a:solidFill>
            </a:endParaRPr>
          </a:p>
          <a:p>
            <a:pPr marL="0" indent="0">
              <a:buNone/>
            </a:pPr>
            <a:endParaRPr lang="en-US" altLang="zh-CN" sz="3600" dirty="0"/>
          </a:p>
          <a:p>
            <a:pPr marL="0" indent="0">
              <a:buNone/>
            </a:pPr>
            <a:endParaRPr lang="zh-CN" altLang="en-US" sz="3600" dirty="0"/>
          </a:p>
        </p:txBody>
      </p:sp>
    </p:spTree>
    <p:extLst>
      <p:ext uri="{BB962C8B-B14F-4D97-AF65-F5344CB8AC3E}">
        <p14:creationId xmlns:p14="http://schemas.microsoft.com/office/powerpoint/2010/main" val="2066690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Problem definition</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Sketch-based image generation</a:t>
            </a:r>
            <a:endParaRPr lang="en-US" altLang="zh-CN" dirty="0" smtClean="0"/>
          </a:p>
          <a:p>
            <a:pPr marL="457200" lvl="1" indent="0">
              <a:buNone/>
            </a:pPr>
            <a:r>
              <a:rPr lang="en-US" altLang="zh-CN" dirty="0" smtClean="0"/>
              <a:t>Given a </a:t>
            </a:r>
            <a:r>
              <a:rPr lang="en-US" altLang="zh-CN" dirty="0" smtClean="0"/>
              <a:t>sketch of </a:t>
            </a:r>
            <a:r>
              <a:rPr lang="en-US" altLang="zh-CN" b="1" dirty="0" smtClean="0"/>
              <a:t>one</a:t>
            </a:r>
            <a:r>
              <a:rPr lang="en-US" altLang="zh-CN" dirty="0" smtClean="0"/>
              <a:t> object, </a:t>
            </a:r>
            <a:r>
              <a:rPr lang="en-US" altLang="zh-CN" dirty="0" smtClean="0"/>
              <a:t>we want to generate </a:t>
            </a:r>
            <a:r>
              <a:rPr lang="en-US" altLang="zh-CN" dirty="0" smtClean="0"/>
              <a:t>a </a:t>
            </a:r>
            <a:r>
              <a:rPr lang="en-US" altLang="zh-CN" b="1" dirty="0" smtClean="0"/>
              <a:t>new </a:t>
            </a:r>
            <a:r>
              <a:rPr lang="en-US" altLang="zh-CN" dirty="0" smtClean="0"/>
              <a:t>but </a:t>
            </a:r>
            <a:r>
              <a:rPr lang="en-US" altLang="zh-CN" b="1" dirty="0" smtClean="0"/>
              <a:t>realistic</a:t>
            </a:r>
            <a:r>
              <a:rPr lang="en-US" altLang="zh-CN" dirty="0" smtClean="0"/>
              <a:t> </a:t>
            </a:r>
            <a:r>
              <a:rPr lang="en-US" altLang="zh-CN" dirty="0" smtClean="0"/>
              <a:t>image that </a:t>
            </a:r>
            <a:r>
              <a:rPr lang="en-US" altLang="zh-CN" dirty="0"/>
              <a:t>preserves (Discuss)</a:t>
            </a:r>
            <a:endParaRPr lang="en-US" altLang="zh-CN" dirty="0" smtClean="0"/>
          </a:p>
          <a:p>
            <a:pPr lvl="1"/>
            <a:r>
              <a:rPr lang="en-US" altLang="zh-CN" dirty="0" smtClean="0"/>
              <a:t>Object class: </a:t>
            </a:r>
            <a:r>
              <a:rPr lang="en-US" altLang="zh-CN" dirty="0" smtClean="0"/>
              <a:t>giraffe, elephant, chair or car</a:t>
            </a:r>
          </a:p>
          <a:p>
            <a:pPr lvl="1"/>
            <a:r>
              <a:rPr lang="en-US" altLang="zh-CN" dirty="0" smtClean="0"/>
              <a:t>View point</a:t>
            </a:r>
            <a:endParaRPr lang="en-US" altLang="zh-CN" dirty="0"/>
          </a:p>
          <a:p>
            <a:pPr lvl="1"/>
            <a:r>
              <a:rPr lang="en-US" altLang="zh-CN" dirty="0" smtClean="0"/>
              <a:t>Layout: size of the object, position in the image</a:t>
            </a:r>
          </a:p>
          <a:p>
            <a:pPr lvl="1"/>
            <a:r>
              <a:rPr lang="en-US" altLang="zh-CN" dirty="0" smtClean="0"/>
              <a:t>Pose: standing or sitting</a:t>
            </a:r>
          </a:p>
          <a:p>
            <a:pPr lvl="1"/>
            <a:r>
              <a:rPr lang="en-US" altLang="zh-CN" dirty="0" smtClean="0"/>
              <a:t>Background ?</a:t>
            </a:r>
          </a:p>
          <a:p>
            <a:pPr marL="457200" lvl="1" indent="0">
              <a:buNone/>
            </a:pPr>
            <a:endParaRPr lang="en-US" altLang="zh-CN" dirty="0"/>
          </a:p>
          <a:p>
            <a:pPr marL="457200" lvl="1" indent="0">
              <a:buNone/>
            </a:pPr>
            <a:r>
              <a:rPr lang="en-US" altLang="zh-CN" b="1" dirty="0" smtClean="0"/>
              <a:t>Shared information</a:t>
            </a:r>
            <a:r>
              <a:rPr lang="en-US" altLang="zh-CN" dirty="0" smtClean="0"/>
              <a:t>!</a:t>
            </a: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5186" y="4217412"/>
            <a:ext cx="2166529" cy="2179985"/>
          </a:xfrm>
          <a:prstGeom prst="rect">
            <a:avLst/>
          </a:prstGeom>
        </p:spPr>
      </p:pic>
      <p:sp>
        <p:nvSpPr>
          <p:cNvPr id="7" name="箭头: 右 2"/>
          <p:cNvSpPr/>
          <p:nvPr/>
        </p:nvSpPr>
        <p:spPr>
          <a:xfrm>
            <a:off x="7743424" y="4962952"/>
            <a:ext cx="1195985" cy="6889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4">
            <a:extLst>
              <a:ext uri="{BEBA8EAE-BF5A-486C-A8C5-ECC9F3942E4B}">
                <a14:imgProps xmlns:a14="http://schemas.microsoft.com/office/drawing/2010/main">
                  <a14:imgLayer r:embed="rId5">
                    <a14:imgEffect>
                      <a14:colorTemperature colorTemp="5882"/>
                    </a14:imgEffect>
                    <a14:imgEffect>
                      <a14:saturation sat="135000"/>
                    </a14:imgEffect>
                    <a14:imgEffect>
                      <a14:brightnessContrast bright="5000"/>
                    </a14:imgEffect>
                  </a14:imgLayer>
                </a14:imgProps>
              </a:ext>
            </a:extLst>
          </a:blip>
          <a:stretch>
            <a:fillRect/>
          </a:stretch>
        </p:blipFill>
        <p:spPr>
          <a:xfrm>
            <a:off x="9783746" y="3969259"/>
            <a:ext cx="1740002" cy="2567380"/>
          </a:xfrm>
          <a:prstGeom prst="rect">
            <a:avLst/>
          </a:prstGeom>
          <a:effectLst>
            <a:outerShdw dist="50800" sx="1000" sy="1000" algn="ctr" rotWithShape="0">
              <a:srgbClr val="000000">
                <a:alpha val="43137"/>
              </a:srgbClr>
            </a:outerShdw>
            <a:softEdge rad="0"/>
          </a:effectLst>
        </p:spPr>
      </p:pic>
      <p:sp>
        <p:nvSpPr>
          <p:cNvPr id="9" name="矩形 8"/>
          <p:cNvSpPr/>
          <p:nvPr/>
        </p:nvSpPr>
        <p:spPr>
          <a:xfrm>
            <a:off x="7467005" y="4607605"/>
            <a:ext cx="2091451" cy="1569660"/>
          </a:xfrm>
          <a:prstGeom prst="rect">
            <a:avLst/>
          </a:prstGeom>
          <a:noFill/>
        </p:spPr>
        <p:txBody>
          <a:bodyPr wrap="square" lIns="91440" tIns="45720" rIns="91440" bIns="45720">
            <a:spAutoFit/>
          </a:bodyPr>
          <a:lstStyle/>
          <a:p>
            <a:pPr algn="ctr"/>
            <a:r>
              <a:rPr lang="zh-CN" altLang="en-US" sz="9600" b="1" dirty="0">
                <a:ln w="0"/>
                <a:solidFill>
                  <a:srgbClr val="FF0000"/>
                </a:solidFill>
                <a:effectLst>
                  <a:outerShdw blurRad="38100" dist="19050" dir="2700000" algn="tl" rotWithShape="0">
                    <a:schemeClr val="dk1">
                      <a:alpha val="40000"/>
                    </a:schemeClr>
                  </a:outerShdw>
                </a:effectLst>
              </a:rPr>
              <a:t>？</a:t>
            </a:r>
          </a:p>
        </p:txBody>
      </p:sp>
    </p:spTree>
    <p:extLst>
      <p:ext uri="{BB962C8B-B14F-4D97-AF65-F5344CB8AC3E}">
        <p14:creationId xmlns:p14="http://schemas.microsoft.com/office/powerpoint/2010/main" val="39061837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599" cy="549275"/>
          </a:xfrm>
        </p:spPr>
        <p:txBody>
          <a:bodyPr>
            <a:normAutofit fontScale="90000"/>
          </a:bodyPr>
          <a:lstStyle/>
          <a:p>
            <a:r>
              <a:rPr lang="en-US" altLang="zh-CN" dirty="0" smtClean="0"/>
              <a:t>Sketch: why sketch?</a:t>
            </a:r>
            <a:endParaRPr lang="zh-CN" altLang="en-US" dirty="0"/>
          </a:p>
        </p:txBody>
      </p:sp>
      <p:sp>
        <p:nvSpPr>
          <p:cNvPr id="3" name="内容占位符 2"/>
          <p:cNvSpPr>
            <a:spLocks noGrp="1"/>
          </p:cNvSpPr>
          <p:nvPr>
            <p:ph idx="1"/>
          </p:nvPr>
        </p:nvSpPr>
        <p:spPr>
          <a:xfrm>
            <a:off x="838200" y="1077237"/>
            <a:ext cx="5397137" cy="5099725"/>
          </a:xfrm>
        </p:spPr>
        <p:txBody>
          <a:bodyPr/>
          <a:lstStyle/>
          <a:p>
            <a:r>
              <a:rPr lang="en-US" altLang="zh-CN" sz="2400" dirty="0" smtClean="0"/>
              <a:t>A universal form of communication across nations and cultures</a:t>
            </a:r>
          </a:p>
          <a:p>
            <a:r>
              <a:rPr lang="en-US" altLang="zh-CN" sz="2400" dirty="0" smtClean="0"/>
              <a:t>Tracing back to prehistoric cave painting</a:t>
            </a:r>
          </a:p>
          <a:p>
            <a:r>
              <a:rPr lang="en-US" altLang="zh-CN" sz="2400" dirty="0" smtClean="0"/>
              <a:t>Conveying abstract concepts </a:t>
            </a:r>
            <a:r>
              <a:rPr lang="en-US" altLang="zh-CN" sz="2400" dirty="0" smtClean="0"/>
              <a:t>visually</a:t>
            </a:r>
          </a:p>
          <a:p>
            <a:r>
              <a:rPr lang="en-US" altLang="zh-CN" sz="2400" dirty="0" smtClean="0"/>
              <a:t>A </a:t>
            </a:r>
            <a:r>
              <a:rPr lang="en-US" altLang="zh-CN" sz="2400" i="1" dirty="0" smtClean="0"/>
              <a:t>sketch</a:t>
            </a:r>
            <a:r>
              <a:rPr lang="en-US" altLang="zh-CN" sz="2400" dirty="0" smtClean="0"/>
              <a:t> can speak a thousand words</a:t>
            </a:r>
            <a:endParaRPr lang="en-US" altLang="zh-CN" sz="2400" dirty="0" smtClean="0"/>
          </a:p>
          <a:p>
            <a:r>
              <a:rPr lang="en-US" altLang="zh-CN" sz="2400" dirty="0" smtClean="0"/>
              <a:t>Becoming more important due to the popularity of touch devices</a:t>
            </a:r>
          </a:p>
          <a:p>
            <a:endParaRPr lang="zh-CN" altLang="en-US" dirty="0"/>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12610" y="554847"/>
            <a:ext cx="3438567" cy="2223187"/>
          </a:xfrm>
          <a:prstGeom prst="rect">
            <a:avLst/>
          </a:prstGeom>
        </p:spPr>
      </p:pic>
      <p:pic>
        <p:nvPicPr>
          <p:cNvPr id="1026" name="Picture 2" descr="http://f11.baidu.com/it/u=49095946,2128201419&amp;fm=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12610" y="3071624"/>
            <a:ext cx="3438567" cy="2581860"/>
          </a:xfrm>
          <a:prstGeom prst="rect">
            <a:avLst/>
          </a:prstGeom>
          <a:noFill/>
          <a:extLst>
            <a:ext uri="{909E8E84-426E-40DD-AFC4-6F175D3DCCD1}">
              <a14:hiddenFill xmlns:a14="http://schemas.microsoft.com/office/drawing/2010/main">
                <a:solidFill>
                  <a:srgbClr val="FFFFFF"/>
                </a:solidFill>
              </a14:hiddenFill>
            </a:ext>
          </a:extLst>
        </p:spPr>
      </p:pic>
      <p:pic>
        <p:nvPicPr>
          <p:cNvPr id="8" name="内容占位符 3"/>
          <p:cNvPicPr>
            <a:picLocks noChangeAspect="1"/>
          </p:cNvPicPr>
          <p:nvPr/>
        </p:nvPicPr>
        <p:blipFill rotWithShape="1">
          <a:blip r:embed="rId5">
            <a:extLst>
              <a:ext uri="{28A0092B-C50C-407E-A947-70E740481C1C}">
                <a14:useLocalDpi xmlns:a14="http://schemas.microsoft.com/office/drawing/2010/main" val="0"/>
              </a:ext>
            </a:extLst>
          </a:blip>
          <a:srcRect r="53385"/>
          <a:stretch/>
        </p:blipFill>
        <p:spPr>
          <a:xfrm>
            <a:off x="1156223" y="4686166"/>
            <a:ext cx="4761089" cy="1653633"/>
          </a:xfrm>
          <a:prstGeom prst="rect">
            <a:avLst/>
          </a:prstGeom>
        </p:spPr>
      </p:pic>
    </p:spTree>
    <p:extLst>
      <p:ext uri="{BB962C8B-B14F-4D97-AF65-F5344CB8AC3E}">
        <p14:creationId xmlns:p14="http://schemas.microsoft.com/office/powerpoint/2010/main" val="20089241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TotalTime>
  <Words>1342</Words>
  <Application>Microsoft Office PowerPoint</Application>
  <PresentationFormat>宽屏</PresentationFormat>
  <Paragraphs>284</Paragraphs>
  <Slides>36</Slides>
  <Notes>36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36</vt:i4>
      </vt:variant>
    </vt:vector>
  </HeadingPairs>
  <TitlesOfParts>
    <vt:vector size="42" baseType="lpstr">
      <vt:lpstr>宋体</vt:lpstr>
      <vt:lpstr>Arial</vt:lpstr>
      <vt:lpstr>Calibri</vt:lpstr>
      <vt:lpstr>Calibri Light</vt:lpstr>
      <vt:lpstr>Wingdings</vt:lpstr>
      <vt:lpstr>Office 主题</vt:lpstr>
      <vt:lpstr>Sketch to Photo Translation</vt:lpstr>
      <vt:lpstr>PowerPoint 演示文稿</vt:lpstr>
      <vt:lpstr>PowerPoint 演示文稿</vt:lpstr>
      <vt:lpstr>Original idea</vt:lpstr>
      <vt:lpstr>Original idea</vt:lpstr>
      <vt:lpstr>Original idea</vt:lpstr>
      <vt:lpstr>PowerPoint 演示文稿</vt:lpstr>
      <vt:lpstr>Problem definition</vt:lpstr>
      <vt:lpstr>Sketch: why sketch?</vt:lpstr>
      <vt:lpstr>Characteristic of Sketch</vt:lpstr>
      <vt:lpstr>Characteristic of Sketch</vt:lpstr>
      <vt:lpstr>Characteristic of Sketch</vt:lpstr>
      <vt:lpstr>Dataset</vt:lpstr>
      <vt:lpstr>PowerPoint 演示文稿</vt:lpstr>
      <vt:lpstr>Sketch2Photo: Internet Image Montage</vt:lpstr>
      <vt:lpstr>Sketch2Photo: Internet Image Montage</vt:lpstr>
      <vt:lpstr>Sketch classification: SketchNet</vt:lpstr>
      <vt:lpstr>Sketch classification: Sketch-a-Net</vt:lpstr>
      <vt:lpstr>Sketch classification</vt:lpstr>
      <vt:lpstr>Sketch-based retrieval</vt:lpstr>
      <vt:lpstr>Sketch-based retrieval</vt:lpstr>
      <vt:lpstr>Image-to-image translation</vt:lpstr>
      <vt:lpstr>Image-to-image translation</vt:lpstr>
      <vt:lpstr>Image-to-image translation</vt:lpstr>
      <vt:lpstr>Image-to-image translation</vt:lpstr>
      <vt:lpstr>Image-to-image translation</vt:lpstr>
      <vt:lpstr>Image-to-image translation</vt:lpstr>
      <vt:lpstr>Generative Adversarial Nets (GANs)</vt:lpstr>
      <vt:lpstr>Unpaired image translation</vt:lpstr>
      <vt:lpstr>Unpaired image translation</vt:lpstr>
      <vt:lpstr>PowerPoint 演示文稿</vt:lpstr>
      <vt:lpstr>Exploration: CycleGAN</vt:lpstr>
      <vt:lpstr>Exploration: CycleGAN</vt:lpstr>
      <vt:lpstr>Exploration: CycleGAN</vt:lpstr>
      <vt:lpstr>Exploration: CycleGAN</vt:lpstr>
      <vt:lpstr>Exploration: CycleGAN</vt:lpstr>
    </vt:vector>
  </TitlesOfParts>
  <Company>USTC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Sketch to Photo Translation</dc:title>
  <dc:creator>Li Yuhang</dc:creator>
  <cp:lastModifiedBy>Li Yuhang</cp:lastModifiedBy>
  <cp:revision>50</cp:revision>
  <dcterms:created xsi:type="dcterms:W3CDTF">2017-08-03T03:11:55Z</dcterms:created>
  <dcterms:modified xsi:type="dcterms:W3CDTF">2017-08-03T16:14:54Z</dcterms:modified>
</cp:coreProperties>
</file>